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37" r:id="rId1"/>
  </p:sldMasterIdLst>
  <p:notesMasterIdLst>
    <p:notesMasterId r:id="rId36"/>
  </p:notesMasterIdLst>
  <p:sldIdLst>
    <p:sldId id="475" r:id="rId2"/>
    <p:sldId id="791" r:id="rId3"/>
    <p:sldId id="821" r:id="rId4"/>
    <p:sldId id="823" r:id="rId5"/>
    <p:sldId id="824" r:id="rId6"/>
    <p:sldId id="763" r:id="rId7"/>
    <p:sldId id="762" r:id="rId8"/>
    <p:sldId id="764" r:id="rId9"/>
    <p:sldId id="765" r:id="rId10"/>
    <p:sldId id="825" r:id="rId11"/>
    <p:sldId id="790" r:id="rId12"/>
    <p:sldId id="776" r:id="rId13"/>
    <p:sldId id="759" r:id="rId14"/>
    <p:sldId id="795" r:id="rId15"/>
    <p:sldId id="556" r:id="rId16"/>
    <p:sldId id="808" r:id="rId17"/>
    <p:sldId id="575" r:id="rId18"/>
    <p:sldId id="826" r:id="rId19"/>
    <p:sldId id="809" r:id="rId20"/>
    <p:sldId id="806" r:id="rId21"/>
    <p:sldId id="555" r:id="rId22"/>
    <p:sldId id="578" r:id="rId23"/>
    <p:sldId id="812" r:id="rId24"/>
    <p:sldId id="822" r:id="rId25"/>
    <p:sldId id="733" r:id="rId26"/>
    <p:sldId id="696" r:id="rId27"/>
    <p:sldId id="800" r:id="rId28"/>
    <p:sldId id="832" r:id="rId29"/>
    <p:sldId id="827" r:id="rId30"/>
    <p:sldId id="829" r:id="rId31"/>
    <p:sldId id="830" r:id="rId32"/>
    <p:sldId id="736" r:id="rId33"/>
    <p:sldId id="831" r:id="rId34"/>
    <p:sldId id="828" r:id="rId35"/>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Times New Roman" pitchFamily="18" charset="0"/>
        <a:ea typeface="MS PGothic" pitchFamily="34" charset="-128"/>
        <a:cs typeface="+mn-cs"/>
      </a:defRPr>
    </a:lvl1pPr>
    <a:lvl2pPr marL="457200" algn="ctr" rtl="0" fontAlgn="base">
      <a:spcBef>
        <a:spcPct val="0"/>
      </a:spcBef>
      <a:spcAft>
        <a:spcPct val="0"/>
      </a:spcAft>
      <a:defRPr sz="2400" kern="1200">
        <a:solidFill>
          <a:schemeClr val="tx1"/>
        </a:solidFill>
        <a:latin typeface="Times New Roman" pitchFamily="18" charset="0"/>
        <a:ea typeface="MS PGothic" pitchFamily="34" charset="-128"/>
        <a:cs typeface="+mn-cs"/>
      </a:defRPr>
    </a:lvl2pPr>
    <a:lvl3pPr marL="914400" algn="ctr" rtl="0" fontAlgn="base">
      <a:spcBef>
        <a:spcPct val="0"/>
      </a:spcBef>
      <a:spcAft>
        <a:spcPct val="0"/>
      </a:spcAft>
      <a:defRPr sz="2400" kern="1200">
        <a:solidFill>
          <a:schemeClr val="tx1"/>
        </a:solidFill>
        <a:latin typeface="Times New Roman" pitchFamily="18" charset="0"/>
        <a:ea typeface="MS PGothic" pitchFamily="34" charset="-128"/>
        <a:cs typeface="+mn-cs"/>
      </a:defRPr>
    </a:lvl3pPr>
    <a:lvl4pPr marL="1371600" algn="ctr" rtl="0" fontAlgn="base">
      <a:spcBef>
        <a:spcPct val="0"/>
      </a:spcBef>
      <a:spcAft>
        <a:spcPct val="0"/>
      </a:spcAft>
      <a:defRPr sz="2400" kern="1200">
        <a:solidFill>
          <a:schemeClr val="tx1"/>
        </a:solidFill>
        <a:latin typeface="Times New Roman" pitchFamily="18" charset="0"/>
        <a:ea typeface="MS PGothic" pitchFamily="34" charset="-128"/>
        <a:cs typeface="+mn-cs"/>
      </a:defRPr>
    </a:lvl4pPr>
    <a:lvl5pPr marL="1828800" algn="ctr" rtl="0" fontAlgn="base">
      <a:spcBef>
        <a:spcPct val="0"/>
      </a:spcBef>
      <a:spcAft>
        <a:spcPct val="0"/>
      </a:spcAft>
      <a:defRPr sz="24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24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24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24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24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78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christine.mcm@gmail.com"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clrMode="bw"/>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DDDDDD"/>
    <a:srgbClr val="EAEAEA"/>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21" autoAdjust="0"/>
    <p:restoredTop sz="86486" autoAdjust="0"/>
  </p:normalViewPr>
  <p:slideViewPr>
    <p:cSldViewPr snapToGrid="0">
      <p:cViewPr varScale="1">
        <p:scale>
          <a:sx n="45" d="100"/>
          <a:sy n="45" d="100"/>
        </p:scale>
        <p:origin x="-2120" y="-120"/>
      </p:cViewPr>
      <p:guideLst>
        <p:guide orient="horz" pos="2160"/>
        <p:guide pos="2784"/>
      </p:guideLst>
    </p:cSldViewPr>
  </p:slideViewPr>
  <p:outlineViewPr>
    <p:cViewPr>
      <p:scale>
        <a:sx n="33" d="100"/>
        <a:sy n="33" d="100"/>
      </p:scale>
      <p:origin x="0" y="32320"/>
    </p:cViewPr>
  </p:outlineViewPr>
  <p:notesTextViewPr>
    <p:cViewPr>
      <p:scale>
        <a:sx n="100" d="100"/>
        <a:sy n="100" d="100"/>
      </p:scale>
      <p:origin x="0" y="0"/>
    </p:cViewPr>
  </p:notesTextViewPr>
  <p:sorterViewPr>
    <p:cViewPr>
      <p:scale>
        <a:sx n="75" d="100"/>
        <a:sy n="75" d="100"/>
      </p:scale>
      <p:origin x="0" y="704"/>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commentAuthors" Target="commentAuthors.xml"/><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Chart%20in%20Microsoft%20Office%20PowerPoint" TargetMode="External"/><Relationship Id="rId3"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0696025658430627"/>
          <c:y val="0.0130208333333333"/>
          <c:w val="0.675586930943977"/>
          <c:h val="0.807291666666667"/>
        </c:manualLayout>
      </c:layout>
      <c:ofPieChart>
        <c:ofPieType val="pie"/>
        <c:varyColors val="1"/>
        <c:ser>
          <c:idx val="0"/>
          <c:order val="0"/>
          <c:tx>
            <c:strRef>
              <c:f>'[Chart in Microsoft Office PowerPoint]Sheet1'!$B$1</c:f>
              <c:strCache>
                <c:ptCount val="1"/>
                <c:pt idx="0">
                  <c:v>Sales</c:v>
                </c:pt>
              </c:strCache>
            </c:strRef>
          </c:tx>
          <c:dLbls>
            <c:dLbl>
              <c:idx val="1"/>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E615-4394-85E3-3DE06CA2786B}"/>
                </c:ext>
              </c:extLst>
            </c:dLbl>
            <c:dLbl>
              <c:idx val="2"/>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E615-4394-85E3-3DE06CA2786B}"/>
                </c:ext>
              </c:extLst>
            </c:dLbl>
            <c:dLbl>
              <c:idx val="3"/>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E615-4394-85E3-3DE06CA2786B}"/>
                </c:ext>
              </c:extLst>
            </c:dLbl>
            <c:spPr>
              <a:noFill/>
              <a:ln>
                <a:noFill/>
              </a:ln>
              <a:effectLst/>
            </c:spPr>
            <c:dLblPos val="bestFit"/>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'[Chart in Microsoft Office PowerPoint]Sheet1'!$A$2:$A$5</c:f>
              <c:strCache>
                <c:ptCount val="4"/>
                <c:pt idx="0">
                  <c:v>No medication</c:v>
                </c:pt>
                <c:pt idx="1">
                  <c:v>Take More</c:v>
                </c:pt>
                <c:pt idx="2">
                  <c:v>No Change</c:v>
                </c:pt>
                <c:pt idx="3">
                  <c:v>Take Less</c:v>
                </c:pt>
              </c:strCache>
            </c:strRef>
          </c:cat>
          <c:val>
            <c:numRef>
              <c:f>'[Chart in Microsoft Office PowerPoint]Sheet1'!$B$2:$B$5</c:f>
              <c:numCache>
                <c:formatCode>General</c:formatCode>
                <c:ptCount val="4"/>
                <c:pt idx="0">
                  <c:v>78.0</c:v>
                </c:pt>
                <c:pt idx="1">
                  <c:v>24.0</c:v>
                </c:pt>
                <c:pt idx="2">
                  <c:v>228.0</c:v>
                </c:pt>
                <c:pt idx="3">
                  <c:v>130.0</c:v>
                </c:pt>
              </c:numCache>
            </c:numRef>
          </c:val>
          <c:extLst xmlns:c16r2="http://schemas.microsoft.com/office/drawing/2015/06/chart">
            <c:ext xmlns:c16="http://schemas.microsoft.com/office/drawing/2014/chart" uri="{C3380CC4-5D6E-409C-BE32-E72D297353CC}">
              <c16:uniqueId val="{00000003-E615-4394-85E3-3DE06CA2786B}"/>
            </c:ext>
          </c:extLst>
        </c:ser>
        <c:dLbls>
          <c:showLegendKey val="0"/>
          <c:showVal val="0"/>
          <c:showCatName val="0"/>
          <c:showSerName val="0"/>
          <c:showPercent val="1"/>
          <c:showBubbleSize val="0"/>
          <c:showLeaderLines val="1"/>
        </c:dLbls>
        <c:gapWidth val="100"/>
        <c:splitType val="pos"/>
        <c:splitPos val="3.0"/>
        <c:secondPieSize val="75"/>
        <c:serLines/>
      </c:ofPieChart>
    </c:plotArea>
    <c:legend>
      <c:legendPos val="r"/>
      <c:layout>
        <c:manualLayout>
          <c:xMode val="edge"/>
          <c:yMode val="edge"/>
          <c:x val="0.814792062630102"/>
          <c:y val="0.279350803805774"/>
          <c:w val="0.173713684496334"/>
          <c:h val="0.350152559055118"/>
        </c:manualLayout>
      </c:layout>
      <c:overlay val="0"/>
      <c:txPr>
        <a:bodyPr/>
        <a:lstStyle/>
        <a:p>
          <a:pPr>
            <a:defRPr sz="1500"/>
          </a:pPr>
          <a:endParaRPr lang="en-US"/>
        </a:p>
      </c:txPr>
    </c:legend>
    <c:plotVisOnly val="1"/>
    <c:dispBlanksAs val="zero"/>
    <c:showDLblsOverMax val="0"/>
  </c:chart>
  <c:externalData r:id="rId2">
    <c:autoUpdate val="0"/>
  </c:externalData>
  <c:userShapes r:id="rId3"/>
</c:chartSpace>
</file>

<file path=ppt/comments/comment1.xml><?xml version="1.0" encoding="utf-8"?>
<p:cmLst xmlns:a="http://schemas.openxmlformats.org/drawingml/2006/main" xmlns:r="http://schemas.openxmlformats.org/officeDocument/2006/relationships" xmlns:p="http://schemas.openxmlformats.org/presentationml/2006/main">
  <p:cm authorId="1" dt="2019-03-12T19:22:41.353" idx="1">
    <p:pos x="10" y="10"/>
    <p:text/>
    <p:extLst>
      <p:ext uri="{C676402C-5697-4E1C-873F-D02D1690AC5C}">
        <p15:threadingInfo xmlns:p15="http://schemas.microsoft.com/office/powerpoint/2012/main" timeZoneBias="240"/>
      </p:ext>
    </p:extLst>
  </p:cm>
</p:cmLst>
</file>

<file path=ppt/drawings/drawing1.xml><?xml version="1.0" encoding="utf-8"?>
<c:userShapes xmlns:c="http://schemas.openxmlformats.org/drawingml/2006/chart">
  <cdr:relSizeAnchor xmlns:cdr="http://schemas.openxmlformats.org/drawingml/2006/chartDrawing">
    <cdr:from>
      <cdr:x>0.56897</cdr:x>
      <cdr:y>0.20313</cdr:y>
    </cdr:from>
    <cdr:to>
      <cdr:x>0.75</cdr:x>
      <cdr:y>0.28125</cdr:y>
    </cdr:to>
    <cdr:sp macro="" textlink="">
      <cdr:nvSpPr>
        <cdr:cNvPr id="2" name="TextBox 1"/>
        <cdr:cNvSpPr txBox="1"/>
      </cdr:nvSpPr>
      <cdr:spPr>
        <a:xfrm xmlns:a="http://schemas.openxmlformats.org/drawingml/2006/main">
          <a:off x="5029200" y="990600"/>
          <a:ext cx="1600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300" dirty="0"/>
            <a:t>Medication Users</a:t>
          </a:r>
        </a:p>
      </cdr:txBody>
    </cdr:sp>
  </cdr:relSizeAnchor>
  <cdr:relSizeAnchor xmlns:cdr="http://schemas.openxmlformats.org/drawingml/2006/chartDrawing">
    <cdr:from>
      <cdr:x>0.61207</cdr:x>
      <cdr:y>0.375</cdr:y>
    </cdr:from>
    <cdr:to>
      <cdr:x>0.71552</cdr:x>
      <cdr:y>0.5625</cdr:y>
    </cdr:to>
    <cdr:sp macro="" textlink="">
      <cdr:nvSpPr>
        <cdr:cNvPr id="3" name="TextBox 2"/>
        <cdr:cNvSpPr txBox="1"/>
      </cdr:nvSpPr>
      <cdr:spPr>
        <a:xfrm xmlns:a="http://schemas.openxmlformats.org/drawingml/2006/main">
          <a:off x="5410200" y="18288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a:t>59.7%</a:t>
          </a:r>
        </a:p>
      </cdr:txBody>
    </cdr:sp>
  </cdr:relSizeAnchor>
  <cdr:relSizeAnchor xmlns:cdr="http://schemas.openxmlformats.org/drawingml/2006/chartDrawing">
    <cdr:from>
      <cdr:x>0.60345</cdr:x>
      <cdr:y>0.5625</cdr:y>
    </cdr:from>
    <cdr:to>
      <cdr:x>0.74138</cdr:x>
      <cdr:y>0.79688</cdr:y>
    </cdr:to>
    <cdr:sp macro="" textlink="">
      <cdr:nvSpPr>
        <cdr:cNvPr id="4" name="TextBox 3"/>
        <cdr:cNvSpPr txBox="1"/>
      </cdr:nvSpPr>
      <cdr:spPr>
        <a:xfrm xmlns:a="http://schemas.openxmlformats.org/drawingml/2006/main">
          <a:off x="5334000" y="2743200"/>
          <a:ext cx="1219200" cy="1143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0.64655</cdr:x>
      <cdr:y>0.59375</cdr:y>
    </cdr:from>
    <cdr:to>
      <cdr:x>0.75</cdr:x>
      <cdr:y>0.78125</cdr:y>
    </cdr:to>
    <cdr:sp macro="" textlink="">
      <cdr:nvSpPr>
        <cdr:cNvPr id="5" name="TextBox 4"/>
        <cdr:cNvSpPr txBox="1"/>
      </cdr:nvSpPr>
      <cdr:spPr>
        <a:xfrm xmlns:a="http://schemas.openxmlformats.org/drawingml/2006/main">
          <a:off x="5715000" y="28956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a:t>34%</a:t>
          </a:r>
        </a:p>
      </cdr:txBody>
    </cdr:sp>
  </cdr:relSizeAnchor>
  <cdr:relSizeAnchor xmlns:cdr="http://schemas.openxmlformats.org/drawingml/2006/chartDrawing">
    <cdr:from>
      <cdr:x>0.53448</cdr:x>
      <cdr:y>0.51563</cdr:y>
    </cdr:from>
    <cdr:to>
      <cdr:x>0.66379</cdr:x>
      <cdr:y>0.75</cdr:y>
    </cdr:to>
    <cdr:sp macro="" textlink="">
      <cdr:nvSpPr>
        <cdr:cNvPr id="6" name="TextBox 5"/>
        <cdr:cNvSpPr txBox="1"/>
      </cdr:nvSpPr>
      <cdr:spPr>
        <a:xfrm xmlns:a="http://schemas.openxmlformats.org/drawingml/2006/main">
          <a:off x="4724400" y="2514600"/>
          <a:ext cx="1143000" cy="1143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a:t>6.3%</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pitchFamily="18" charset="0"/>
                <a:ea typeface="+mn-ea"/>
                <a:cs typeface="+mn-cs"/>
              </a:defRPr>
            </a:lvl1pPr>
          </a:lstStyle>
          <a:p>
            <a:pPr>
              <a:defRPr/>
            </a:pPr>
            <a:endParaRPr lang="en-US"/>
          </a:p>
        </p:txBody>
      </p:sp>
      <p:sp>
        <p:nvSpPr>
          <p:cNvPr id="317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pitchFamily="18" charset="0"/>
                <a:ea typeface="+mn-ea"/>
                <a:cs typeface="+mn-cs"/>
              </a:defRPr>
            </a:lvl1pPr>
          </a:lstStyle>
          <a:p>
            <a:pPr>
              <a:defRPr/>
            </a:pPr>
            <a:endParaRPr lang="en-US"/>
          </a:p>
        </p:txBody>
      </p:sp>
      <p:sp>
        <p:nvSpPr>
          <p:cNvPr id="317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72D88F8-78E1-403E-A4CC-4F6E8BD87B0A}" type="slidenum">
              <a:rPr lang="en-US"/>
              <a:pPr/>
              <a:t>‹#›</a:t>
            </a:fld>
            <a:endParaRPr lang="en-US"/>
          </a:p>
        </p:txBody>
      </p:sp>
    </p:spTree>
    <p:extLst>
      <p:ext uri="{BB962C8B-B14F-4D97-AF65-F5344CB8AC3E}">
        <p14:creationId xmlns:p14="http://schemas.microsoft.com/office/powerpoint/2010/main" val="15298090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BF61EB-DAFC-4D79-B3F1-2165A6BB7590}" type="slidenum">
              <a:rPr lang="en-US"/>
              <a:pPr/>
              <a:t>3</a:t>
            </a:fld>
            <a:endParaRPr lang="en-US"/>
          </a:p>
        </p:txBody>
      </p:sp>
      <p:sp>
        <p:nvSpPr>
          <p:cNvPr id="6146" name="Rectangle 2"/>
          <p:cNvSpPr>
            <a:spLocks noGrp="1" noRot="1" noChangeAspect="1" noChangeArrowheads="1" noTextEdit="1"/>
          </p:cNvSpPr>
          <p:nvPr>
            <p:ph type="sldImg"/>
          </p:nvPr>
        </p:nvSpPr>
        <p:spPr>
          <a:xfrm>
            <a:off x="1144588" y="685800"/>
            <a:ext cx="4573587" cy="3429000"/>
          </a:xfrm>
          <a:ln/>
        </p:spPr>
      </p:sp>
      <p:sp>
        <p:nvSpPr>
          <p:cNvPr id="6147" name="Rectangle 3"/>
          <p:cNvSpPr>
            <a:spLocks noGrp="1" noChangeArrowheads="1"/>
          </p:cNvSpPr>
          <p:nvPr>
            <p:ph type="body" idx="1"/>
          </p:nvPr>
        </p:nvSpPr>
        <p:spPr>
          <a:xfrm>
            <a:off x="914400" y="4342730"/>
            <a:ext cx="5029200" cy="4115824"/>
          </a:xfrm>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dirty="0"/>
              <a:t>p</a:t>
            </a: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a:t>
            </a:r>
            <a:r>
              <a:rPr lang="en-US" baseline="0" dirty="0"/>
              <a:t> talk about chronic pain but really pain is only a sensation and we are really treating the suffering it causes—the emotional content which accompanies it. The suffering comes from the combination of the pain sensation and what it means to the sufferer—how it is interpreted. The same pain which originates from over using the body in extreme sport, for example, may be tolerated better by the individual than if the pain were the result of a motor vehicle accident which was  caused by another person.</a:t>
            </a:r>
            <a:endParaRPr lang="en-US" dirty="0"/>
          </a:p>
          <a:p>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15</a:t>
            </a:fld>
            <a:endParaRPr lang="en-US"/>
          </a:p>
        </p:txBody>
      </p:sp>
    </p:spTree>
    <p:extLst>
      <p:ext uri="{BB962C8B-B14F-4D97-AF65-F5344CB8AC3E}">
        <p14:creationId xmlns:p14="http://schemas.microsoft.com/office/powerpoint/2010/main" val="1145660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P 12 in “The Mindfulness Solution to Pain”: </a:t>
            </a:r>
            <a:r>
              <a:rPr lang="en-US" dirty="0" err="1"/>
              <a:t>Boden</a:t>
            </a:r>
            <a:r>
              <a:rPr lang="en-US" dirty="0"/>
              <a:t> paper and Boos paper. Getting radiologists</a:t>
            </a:r>
            <a:r>
              <a:rPr lang="en-US" baseline="0" dirty="0"/>
              <a:t> to look at scans and predict who has pain: there is no correlation. Therefore pain is perceived from non healing or recurrent inflammations at the cellular level in those predisposed;  degenerative changes and disc protrusions are present in many without pain –possibly after healing from short-lived inflammation.</a:t>
            </a:r>
            <a:endParaRPr lang="en-US" dirty="0"/>
          </a:p>
          <a:p>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16</a:t>
            </a:fld>
            <a:endParaRPr lang="en-US"/>
          </a:p>
        </p:txBody>
      </p:sp>
    </p:spTree>
    <p:extLst>
      <p:ext uri="{BB962C8B-B14F-4D97-AF65-F5344CB8AC3E}">
        <p14:creationId xmlns:p14="http://schemas.microsoft.com/office/powerpoint/2010/main" val="1850819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P 12 in “The Mindfulness Solution to Pain”: </a:t>
            </a:r>
            <a:r>
              <a:rPr lang="en-US" dirty="0" err="1"/>
              <a:t>Boden</a:t>
            </a:r>
            <a:r>
              <a:rPr lang="en-US" dirty="0"/>
              <a:t> paper and Boos paper. Getting radiologists</a:t>
            </a:r>
            <a:r>
              <a:rPr lang="en-US" baseline="0" dirty="0"/>
              <a:t> to look at scans and predict who has pain: there is no correlation. Therefore pain is perceived from non healing or recurrent inflammations at the cellular level in those predisposed;  degenerative changes and disc protrusions are present in many without pain –possibly after healing from short-lived inflammation.</a:t>
            </a:r>
            <a:endParaRPr lang="en-US" dirty="0"/>
          </a:p>
          <a:p>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17</a:t>
            </a:fld>
            <a:endParaRPr lang="en-US"/>
          </a:p>
        </p:txBody>
      </p:sp>
    </p:spTree>
    <p:extLst>
      <p:ext uri="{BB962C8B-B14F-4D97-AF65-F5344CB8AC3E}">
        <p14:creationId xmlns:p14="http://schemas.microsoft.com/office/powerpoint/2010/main" val="18508193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20</a:t>
            </a:fld>
            <a:endParaRPr lang="en-US"/>
          </a:p>
        </p:txBody>
      </p:sp>
    </p:spTree>
    <p:extLst>
      <p:ext uri="{BB962C8B-B14F-4D97-AF65-F5344CB8AC3E}">
        <p14:creationId xmlns:p14="http://schemas.microsoft.com/office/powerpoint/2010/main" val="15731837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Page 62 “The Mindfulness Solution to Pain”</a:t>
            </a:r>
          </a:p>
        </p:txBody>
      </p:sp>
      <p:sp>
        <p:nvSpPr>
          <p:cNvPr id="4" name="Slide Number Placeholder 3"/>
          <p:cNvSpPr>
            <a:spLocks noGrp="1"/>
          </p:cNvSpPr>
          <p:nvPr>
            <p:ph type="sldNum" sz="quarter" idx="10"/>
          </p:nvPr>
        </p:nvSpPr>
        <p:spPr/>
        <p:txBody>
          <a:bodyPr/>
          <a:lstStyle/>
          <a:p>
            <a:fld id="{372D88F8-78E1-403E-A4CC-4F6E8BD87B0A}" type="slidenum">
              <a:rPr lang="en-US" smtClean="0"/>
              <a:pPr/>
              <a:t>21</a:t>
            </a:fld>
            <a:endParaRPr lang="en-US"/>
          </a:p>
        </p:txBody>
      </p:sp>
    </p:spTree>
    <p:extLst>
      <p:ext uri="{BB962C8B-B14F-4D97-AF65-F5344CB8AC3E}">
        <p14:creationId xmlns:p14="http://schemas.microsoft.com/office/powerpoint/2010/main" val="3118571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P 6 in “The Mindfulness Solution to Pain: The </a:t>
            </a:r>
            <a:r>
              <a:rPr lang="en-US" dirty="0" err="1"/>
              <a:t>Bruehl</a:t>
            </a:r>
            <a:r>
              <a:rPr lang="en-US" dirty="0"/>
              <a:t> and Carson research papers</a:t>
            </a:r>
          </a:p>
          <a:p>
            <a:r>
              <a:rPr lang="en-US" dirty="0"/>
              <a:t>P 22 “The Mindfulness Solution to Pain” and also chapter 6. </a:t>
            </a:r>
          </a:p>
          <a:p>
            <a:r>
              <a:rPr lang="en-US" dirty="0"/>
              <a:t>Fibromyalgia: most</a:t>
            </a:r>
            <a:r>
              <a:rPr lang="en-US" baseline="0" dirty="0"/>
              <a:t> sufferers</a:t>
            </a:r>
            <a:r>
              <a:rPr lang="en-US" dirty="0"/>
              <a:t> have no restorative sleep on sleep studies, and the deeper sleep stages are when our immune systems are</a:t>
            </a:r>
            <a:r>
              <a:rPr lang="en-US" baseline="0" dirty="0"/>
              <a:t> at their most active in repairing us from daily wear and tear. With no restorative sleep the inflammation builds up and fibromyalgia sufferers describe many sites of pain, and brain fog from lack of sleep. They may sleep many hours but are continually in light sleep and wake feeling tired. Usually there has been adversity in their lives and they are living in very tense bodies and have difficulty relaxing.</a:t>
            </a:r>
            <a:endParaRPr lang="en-US" dirty="0"/>
          </a:p>
          <a:p>
            <a:r>
              <a:rPr lang="en-US" dirty="0"/>
              <a:t>Autoimmune: Robert </a:t>
            </a:r>
            <a:r>
              <a:rPr lang="en-US" dirty="0" err="1"/>
              <a:t>Sapolsky</a:t>
            </a:r>
            <a:r>
              <a:rPr lang="en-US" dirty="0"/>
              <a:t>: page 158 in “Why Zebras don’t get ulcers”.</a:t>
            </a:r>
          </a:p>
          <a:p>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22</a:t>
            </a:fld>
            <a:endParaRPr lang="en-US"/>
          </a:p>
        </p:txBody>
      </p:sp>
    </p:spTree>
    <p:extLst>
      <p:ext uri="{BB962C8B-B14F-4D97-AF65-F5344CB8AC3E}">
        <p14:creationId xmlns:p14="http://schemas.microsoft.com/office/powerpoint/2010/main" val="34637567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COMT discovered in early 2000s: The</a:t>
            </a:r>
            <a:r>
              <a:rPr lang="en-US" baseline="0" dirty="0"/>
              <a:t> Mindfulness Solution to Pain: p7. Neuropathic pain gene—lecture from Harvard prof several years ago visiting Sunnybrook and they were genotyping patients for this gene to discern whether they would need local </a:t>
            </a:r>
            <a:r>
              <a:rPr lang="en-US" baseline="0" dirty="0" err="1"/>
              <a:t>anaesthetic</a:t>
            </a:r>
            <a:r>
              <a:rPr lang="en-US" baseline="0" dirty="0"/>
              <a:t> infiltrated round operative site to avoid long term post op pain; </a:t>
            </a:r>
            <a:r>
              <a:rPr lang="en-US" baseline="0" dirty="0" err="1"/>
              <a:t>google</a:t>
            </a:r>
            <a:r>
              <a:rPr lang="en-US" baseline="0" dirty="0"/>
              <a:t> for celiac—67% of identical twins both expressed the celiac gene,  supporting epigenetics—that some are not concordant.</a:t>
            </a:r>
          </a:p>
          <a:p>
            <a:r>
              <a:rPr lang="en-US" baseline="0" dirty="0"/>
              <a:t>Serotonin reuptake inhibitor gene: involved in pre disposition to developing depression, but balanced by good parental support.</a:t>
            </a:r>
          </a:p>
          <a:p>
            <a:r>
              <a:rPr lang="en-US" baseline="0" dirty="0"/>
              <a:t>Telomerase activity—</a:t>
            </a:r>
            <a:r>
              <a:rPr lang="en-US" baseline="0" dirty="0" err="1"/>
              <a:t>google</a:t>
            </a:r>
            <a:r>
              <a:rPr lang="en-US" baseline="0" dirty="0"/>
              <a:t> for those references. Telomerase, an enzyme involved in deterring aging and resilience from disease,  rises with mindfulness practice, and also group support. </a:t>
            </a:r>
          </a:p>
          <a:p>
            <a:r>
              <a:rPr lang="en-US" baseline="0" dirty="0"/>
              <a:t>. Telomerase enzyme activity lowers with aging. It is an enzyme involved in chromatin repair.  Look at Linda </a:t>
            </a:r>
            <a:r>
              <a:rPr lang="en-US" baseline="0" dirty="0" err="1"/>
              <a:t>Carlssen’s</a:t>
            </a:r>
            <a:r>
              <a:rPr lang="en-US" baseline="0" dirty="0"/>
              <a:t> research on this and breast cancer.</a:t>
            </a:r>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23</a:t>
            </a:fld>
            <a:endParaRPr lang="en-US"/>
          </a:p>
        </p:txBody>
      </p:sp>
    </p:spTree>
    <p:extLst>
      <p:ext uri="{BB962C8B-B14F-4D97-AF65-F5344CB8AC3E}">
        <p14:creationId xmlns:p14="http://schemas.microsoft.com/office/powerpoint/2010/main" val="13296696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Groups reported equal levels of pain, but e</a:t>
            </a:r>
            <a:r>
              <a:rPr lang="en-US" dirty="0" smtClean="0"/>
              <a:t>ssentially, results show decoupling</a:t>
            </a:r>
            <a:r>
              <a:rPr lang="en-US" baseline="0" dirty="0" smtClean="0"/>
              <a:t> between cognitive-evaluative regions and sensory-discriminative regions of pain. It is also possible that the ACC &amp; </a:t>
            </a:r>
            <a:r>
              <a:rPr lang="en-US" baseline="0" dirty="0" err="1" smtClean="0"/>
              <a:t>insula</a:t>
            </a:r>
            <a:r>
              <a:rPr lang="en-US" baseline="0" dirty="0" smtClean="0"/>
              <a:t> were activated because they code stimulus saliency &amp; the </a:t>
            </a:r>
            <a:r>
              <a:rPr lang="en-US" baseline="0" dirty="0" err="1" smtClean="0"/>
              <a:t>meditators</a:t>
            </a:r>
            <a:r>
              <a:rPr lang="en-US" baseline="0" dirty="0" smtClean="0"/>
              <a:t> had a much higher threshold, thus encoding much higher salience. The ACC is also capable of modulating pain sensation by activating the descending </a:t>
            </a:r>
            <a:r>
              <a:rPr lang="en-US" baseline="0" dirty="0" err="1" smtClean="0"/>
              <a:t>opioid</a:t>
            </a:r>
            <a:r>
              <a:rPr lang="en-US" baseline="0" dirty="0" smtClean="0"/>
              <a:t> system through the </a:t>
            </a:r>
            <a:r>
              <a:rPr lang="en-US" baseline="0" dirty="0" err="1" smtClean="0"/>
              <a:t>periaqueductal</a:t>
            </a:r>
            <a:r>
              <a:rPr lang="en-US" baseline="0" dirty="0" smtClean="0"/>
              <a:t> grey.</a:t>
            </a:r>
          </a:p>
          <a:p>
            <a:endParaRPr lang="en-US" baseline="0" dirty="0" smtClean="0"/>
          </a:p>
        </p:txBody>
      </p:sp>
      <p:sp>
        <p:nvSpPr>
          <p:cNvPr id="4" name="Slide Number Placeholder 3"/>
          <p:cNvSpPr>
            <a:spLocks noGrp="1"/>
          </p:cNvSpPr>
          <p:nvPr>
            <p:ph type="sldNum" sz="quarter" idx="10"/>
          </p:nvPr>
        </p:nvSpPr>
        <p:spPr/>
        <p:txBody>
          <a:bodyPr/>
          <a:lstStyle/>
          <a:p>
            <a:fld id="{9145481D-60F9-4CB1-A0ED-02ACD80A0331}" type="slidenum">
              <a:rPr lang="en-US" smtClean="0"/>
              <a:pPr/>
              <a:t>24</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Norman </a:t>
            </a:r>
            <a:r>
              <a:rPr lang="en-US" dirty="0" err="1"/>
              <a:t>Doidge</a:t>
            </a:r>
            <a:r>
              <a:rPr lang="en-US" dirty="0"/>
              <a:t> in his</a:t>
            </a:r>
            <a:r>
              <a:rPr lang="en-US" baseline="0" dirty="0"/>
              <a:t> book: “B</a:t>
            </a:r>
            <a:r>
              <a:rPr lang="en-US" dirty="0"/>
              <a:t>rains way of healing” describes Dr. Michael </a:t>
            </a:r>
            <a:r>
              <a:rPr lang="en-US" dirty="0" err="1"/>
              <a:t>Moskewitz’a</a:t>
            </a:r>
            <a:r>
              <a:rPr lang="en-US" dirty="0"/>
              <a:t> work on shrinking pain brain maps in visualization- a form of guided imagery p1-32.  </a:t>
            </a:r>
          </a:p>
        </p:txBody>
      </p:sp>
      <p:sp>
        <p:nvSpPr>
          <p:cNvPr id="4" name="Slide Number Placeholder 3"/>
          <p:cNvSpPr>
            <a:spLocks noGrp="1"/>
          </p:cNvSpPr>
          <p:nvPr>
            <p:ph type="sldNum" sz="quarter" idx="10"/>
          </p:nvPr>
        </p:nvSpPr>
        <p:spPr/>
        <p:txBody>
          <a:bodyPr/>
          <a:lstStyle/>
          <a:p>
            <a:fld id="{372D88F8-78E1-403E-A4CC-4F6E8BD87B0A}" type="slidenum">
              <a:rPr lang="en-US" smtClean="0"/>
              <a:pPr/>
              <a:t>25</a:t>
            </a:fld>
            <a:endParaRPr lang="en-US"/>
          </a:p>
        </p:txBody>
      </p:sp>
    </p:spTree>
    <p:extLst>
      <p:ext uri="{BB962C8B-B14F-4D97-AF65-F5344CB8AC3E}">
        <p14:creationId xmlns:p14="http://schemas.microsoft.com/office/powerpoint/2010/main" val="6840316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This shows that brain density changes with mindfulness practice: in this case, decreases in a part of the brain, the amygdala, associated with stress. References</a:t>
            </a:r>
            <a:r>
              <a:rPr lang="en-US" baseline="0" dirty="0"/>
              <a:t> at end of this presentation. </a:t>
            </a:r>
            <a:r>
              <a:rPr lang="en-US" dirty="0"/>
              <a:t>-longitudinal MRI study that evaluated relationship between perceived stress</a:t>
            </a:r>
            <a:r>
              <a:rPr lang="en-US" baseline="0" dirty="0"/>
              <a:t> and changes in amygdala grey matter density</a:t>
            </a:r>
          </a:p>
          <a:p>
            <a:r>
              <a:rPr lang="en-US" baseline="0" dirty="0"/>
              <a:t>-healthy stressed controls were put through 8 week MBSR program</a:t>
            </a:r>
          </a:p>
          <a:p>
            <a:r>
              <a:rPr lang="en-US" baseline="0" dirty="0"/>
              <a:t>-MRI &amp; perceived stress scale surveys done pre- and post- intervention </a:t>
            </a:r>
          </a:p>
          <a:p>
            <a:r>
              <a:rPr lang="en-US" baseline="0" dirty="0"/>
              <a:t>-participants reported less stress after intervention</a:t>
            </a:r>
          </a:p>
          <a:p>
            <a:r>
              <a:rPr lang="en-US" baseline="0" dirty="0"/>
              <a:t>-less stress was correlated with higher grey matter change in right amygdala (amygdala became smaller) (L amygdala is more to do with reward and pleasure systems)</a:t>
            </a:r>
          </a:p>
          <a:p>
            <a:r>
              <a:rPr lang="en-US" baseline="0" dirty="0"/>
              <a:t>-</a:t>
            </a:r>
            <a:r>
              <a:rPr lang="en-US" baseline="0" dirty="0" err="1"/>
              <a:t>amygdala</a:t>
            </a:r>
            <a:r>
              <a:rPr lang="en-US" baseline="0" dirty="0"/>
              <a:t> is related to response to stress/fear/threats</a:t>
            </a:r>
            <a:endParaRPr lang="en-US" dirty="0"/>
          </a:p>
        </p:txBody>
      </p:sp>
      <p:sp>
        <p:nvSpPr>
          <p:cNvPr id="4" name="Slide Number Placeholder 3"/>
          <p:cNvSpPr>
            <a:spLocks noGrp="1"/>
          </p:cNvSpPr>
          <p:nvPr>
            <p:ph type="sldNum" sz="quarter" idx="10"/>
          </p:nvPr>
        </p:nvSpPr>
        <p:spPr/>
        <p:txBody>
          <a:bodyPr/>
          <a:lstStyle/>
          <a:p>
            <a:fld id="{9145481D-60F9-4CB1-A0ED-02ACD80A0331}" type="slidenum">
              <a:rPr lang="en-US" smtClean="0"/>
              <a:pPr/>
              <a:t>26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dirty="0" smtClean="0"/>
              <a:t>a</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 our pre mindfulness lives we are usually living in the past or future and rarely in the present—so this takes practice! Our shoulders take it on—the word “should” is a</a:t>
            </a:r>
            <a:r>
              <a:rPr lang="en-US" baseline="0" dirty="0" smtClean="0"/>
              <a:t> core part of</a:t>
            </a:r>
            <a:r>
              <a:rPr lang="en-US" dirty="0" smtClean="0"/>
              <a:t> the word Shoulder in English: they droop when we “should” have done something; They raise</a:t>
            </a:r>
            <a:r>
              <a:rPr lang="en-US" baseline="0" dirty="0" smtClean="0"/>
              <a:t> when we “should” be doing something. It is often much less stressful to be inhabiting the present moment. </a:t>
            </a:r>
            <a:r>
              <a:rPr lang="en-US" dirty="0" smtClean="0"/>
              <a:t> </a:t>
            </a:r>
          </a:p>
          <a:p>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5</a:t>
            </a:fld>
            <a:endParaRPr lang="en-US"/>
          </a:p>
        </p:txBody>
      </p:sp>
    </p:spTree>
    <p:extLst>
      <p:ext uri="{BB962C8B-B14F-4D97-AF65-F5344CB8AC3E}">
        <p14:creationId xmlns:p14="http://schemas.microsoft.com/office/powerpoint/2010/main" val="32899955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Based on end of course questionnaires</a:t>
            </a:r>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28</a:t>
            </a:fld>
            <a:endParaRPr lang="en-US"/>
          </a:p>
        </p:txBody>
      </p:sp>
    </p:spTree>
    <p:extLst>
      <p:ext uri="{BB962C8B-B14F-4D97-AF65-F5344CB8AC3E}">
        <p14:creationId xmlns:p14="http://schemas.microsoft.com/office/powerpoint/2010/main" val="15956031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a:t>
            </a:r>
            <a:endParaRPr lang="en-US" dirty="0" smtClean="0"/>
          </a:p>
          <a:p>
            <a:r>
              <a:rPr lang="en-US" dirty="0" smtClean="0"/>
              <a:t>More evidence of changes in the body through meditation</a:t>
            </a:r>
            <a:r>
              <a:rPr lang="en-US" baseline="0" dirty="0" smtClean="0"/>
              <a:t> practice. </a:t>
            </a:r>
            <a:r>
              <a:rPr lang="en-US" dirty="0" smtClean="0"/>
              <a:t> Mind/body connection evidence in increasing healing: </a:t>
            </a:r>
            <a:r>
              <a:rPr lang="en-US" dirty="0" err="1" smtClean="0"/>
              <a:t>Kabat-Zinn</a:t>
            </a:r>
            <a:r>
              <a:rPr lang="en-US" dirty="0" smtClean="0"/>
              <a:t>, Wheeler, Light et al: Psychosomatic Medicine (1998) 60: 625-632</a:t>
            </a:r>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30</a:t>
            </a:fld>
            <a:endParaRPr lang="en-US"/>
          </a:p>
        </p:txBody>
      </p:sp>
    </p:spTree>
    <p:extLst>
      <p:ext uri="{BB962C8B-B14F-4D97-AF65-F5344CB8AC3E}">
        <p14:creationId xmlns:p14="http://schemas.microsoft.com/office/powerpoint/2010/main" val="755797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a:t>a</a:t>
            </a:r>
            <a:endParaRPr lang="en-US" dirty="0"/>
          </a:p>
          <a:p>
            <a:r>
              <a:rPr lang="en-US" dirty="0"/>
              <a:t>382/460. The 13 week courses only. This excludes the Health care Professional Courses and the 4 day and weekend courses. Not everyone either attends or</a:t>
            </a:r>
            <a:r>
              <a:rPr lang="en-US" baseline="0" dirty="0"/>
              <a:t> fills out their sheets at class 13. Note medication increases: some people are suffering more during the course as </a:t>
            </a:r>
            <a:r>
              <a:rPr lang="en-US" baseline="0" dirty="0" err="1"/>
              <a:t>unfaced</a:t>
            </a:r>
            <a:r>
              <a:rPr lang="en-US" baseline="0" dirty="0"/>
              <a:t> and unwelcome memories arise which are of challenges which caused their vulnerability to health breakdown and poor healing. Once these are faced with or without extra one to one therapeutic help, suffering reportedly diminishes. This may be months to years after  the course finishes and we have received emails and letters about the process.   These are based on patient self report which is weaker evidence than if confirmed by pharmacists or prescribing physicians. </a:t>
            </a:r>
            <a:endParaRPr lang="en-US" dirty="0"/>
          </a:p>
        </p:txBody>
      </p:sp>
      <p:sp>
        <p:nvSpPr>
          <p:cNvPr id="4" name="Slide Number Placeholder 3"/>
          <p:cNvSpPr>
            <a:spLocks noGrp="1"/>
          </p:cNvSpPr>
          <p:nvPr>
            <p:ph type="sldNum" sz="quarter" idx="10"/>
          </p:nvPr>
        </p:nvSpPr>
        <p:spPr/>
        <p:txBody>
          <a:bodyPr/>
          <a:lstStyle/>
          <a:p>
            <a:fld id="{9145481D-60F9-4CB1-A0ED-02ACD80A0331}" type="slidenum">
              <a:rPr lang="en-US" smtClean="0"/>
              <a:pPr/>
              <a:t>32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628102-D9C6-40AE-BB11-5A0211BD3A45}" type="slidenum">
              <a:rPr lang="en-CA" smtClean="0"/>
              <a:pPr/>
              <a:t>34</a:t>
            </a:fld>
            <a:endParaRPr lang="en-CA"/>
          </a:p>
        </p:txBody>
      </p:sp>
    </p:spTree>
    <p:extLst>
      <p:ext uri="{BB962C8B-B14F-4D97-AF65-F5344CB8AC3E}">
        <p14:creationId xmlns:p14="http://schemas.microsoft.com/office/powerpoint/2010/main" val="2415187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i="1" dirty="0"/>
              <a:t>a</a:t>
            </a:r>
            <a:endParaRPr lang="en-US" i="1"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i="1" dirty="0"/>
              <a:t>(</a:t>
            </a:r>
            <a:r>
              <a:rPr lang="en-US" i="1" dirty="0" err="1"/>
              <a:t>Powerpoint</a:t>
            </a:r>
            <a:r>
              <a:rPr lang="en-US" i="1" dirty="0"/>
              <a:t> courtesy</a:t>
            </a:r>
            <a:r>
              <a:rPr lang="en-US" i="1" baseline="0" dirty="0"/>
              <a:t> of Dr. </a:t>
            </a:r>
            <a:r>
              <a:rPr lang="en-US" i="1" baseline="0" dirty="0" err="1"/>
              <a:t>Bahram</a:t>
            </a:r>
            <a:r>
              <a:rPr lang="en-US" i="1" baseline="0" dirty="0"/>
              <a:t> Jam) </a:t>
            </a:r>
            <a:r>
              <a:rPr lang="en-US" dirty="0"/>
              <a:t>Instead of--this</a:t>
            </a:r>
          </a:p>
          <a:p>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6</a:t>
            </a:fld>
            <a:endParaRPr lang="en-US"/>
          </a:p>
        </p:txBody>
      </p:sp>
    </p:spTree>
    <p:extLst>
      <p:ext uri="{BB962C8B-B14F-4D97-AF65-F5344CB8AC3E}">
        <p14:creationId xmlns:p14="http://schemas.microsoft.com/office/powerpoint/2010/main" val="453685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i="1" dirty="0"/>
              <a:t>a</a:t>
            </a:r>
            <a:endParaRPr lang="en-US" i="1"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i="1" dirty="0"/>
              <a:t>(</a:t>
            </a:r>
            <a:r>
              <a:rPr lang="en-US" i="1" dirty="0" err="1"/>
              <a:t>Powerpoint</a:t>
            </a:r>
            <a:r>
              <a:rPr lang="en-US" i="1" dirty="0"/>
              <a:t> courtesy</a:t>
            </a:r>
            <a:r>
              <a:rPr lang="en-US" i="1" baseline="0" dirty="0"/>
              <a:t> of Dr. </a:t>
            </a:r>
            <a:r>
              <a:rPr lang="en-US" i="1" baseline="0" dirty="0" err="1"/>
              <a:t>Bahram</a:t>
            </a:r>
            <a:r>
              <a:rPr lang="en-US" i="1" baseline="0" dirty="0"/>
              <a:t> Jam) </a:t>
            </a:r>
            <a:r>
              <a:rPr lang="en-US" dirty="0"/>
              <a:t>One of the exercises patients in the course do: mindful showering. Noticing the water, the environment</a:t>
            </a:r>
            <a:r>
              <a:rPr lang="en-US" baseline="0" dirty="0"/>
              <a:t> and the soap etc. Being present. Not feeling guilty about taking the time to be present.</a:t>
            </a:r>
            <a:endParaRPr lang="en-US" dirty="0"/>
          </a:p>
          <a:p>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7</a:t>
            </a:fld>
            <a:endParaRPr lang="en-US"/>
          </a:p>
        </p:txBody>
      </p:sp>
    </p:spTree>
    <p:extLst>
      <p:ext uri="{BB962C8B-B14F-4D97-AF65-F5344CB8AC3E}">
        <p14:creationId xmlns:p14="http://schemas.microsoft.com/office/powerpoint/2010/main" val="305063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a:t>
            </a:r>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8</a:t>
            </a:fld>
            <a:endParaRPr lang="en-US"/>
          </a:p>
        </p:txBody>
      </p:sp>
    </p:spTree>
    <p:extLst>
      <p:ext uri="{BB962C8B-B14F-4D97-AF65-F5344CB8AC3E}">
        <p14:creationId xmlns:p14="http://schemas.microsoft.com/office/powerpoint/2010/main" val="2224764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a:t>
            </a:r>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9</a:t>
            </a:fld>
            <a:endParaRPr lang="en-US"/>
          </a:p>
        </p:txBody>
      </p:sp>
    </p:spTree>
    <p:extLst>
      <p:ext uri="{BB962C8B-B14F-4D97-AF65-F5344CB8AC3E}">
        <p14:creationId xmlns:p14="http://schemas.microsoft.com/office/powerpoint/2010/main" val="40859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p</a:t>
            </a:r>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10</a:t>
            </a:fld>
            <a:endParaRPr lang="en-US"/>
          </a:p>
        </p:txBody>
      </p:sp>
    </p:spTree>
    <p:extLst>
      <p:ext uri="{BB962C8B-B14F-4D97-AF65-F5344CB8AC3E}">
        <p14:creationId xmlns:p14="http://schemas.microsoft.com/office/powerpoint/2010/main" val="3382932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12</a:t>
            </a:fld>
            <a:endParaRPr lang="en-US"/>
          </a:p>
        </p:txBody>
      </p:sp>
    </p:spTree>
    <p:extLst>
      <p:ext uri="{BB962C8B-B14F-4D97-AF65-F5344CB8AC3E}">
        <p14:creationId xmlns:p14="http://schemas.microsoft.com/office/powerpoint/2010/main" val="425637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p</a:t>
            </a:r>
            <a:endParaRPr lang="en-US" dirty="0"/>
          </a:p>
        </p:txBody>
      </p:sp>
      <p:sp>
        <p:nvSpPr>
          <p:cNvPr id="4" name="Slide Number Placeholder 3"/>
          <p:cNvSpPr>
            <a:spLocks noGrp="1"/>
          </p:cNvSpPr>
          <p:nvPr>
            <p:ph type="sldNum" sz="quarter" idx="10"/>
          </p:nvPr>
        </p:nvSpPr>
        <p:spPr/>
        <p:txBody>
          <a:bodyPr/>
          <a:lstStyle/>
          <a:p>
            <a:fld id="{372D88F8-78E1-403E-A4CC-4F6E8BD87B0A}" type="slidenum">
              <a:rPr lang="en-US" smtClean="0"/>
              <a:pPr/>
              <a:t>13</a:t>
            </a:fld>
            <a:endParaRPr lang="en-US"/>
          </a:p>
        </p:txBody>
      </p:sp>
    </p:spTree>
    <p:extLst>
      <p:ext uri="{BB962C8B-B14F-4D97-AF65-F5344CB8AC3E}">
        <p14:creationId xmlns:p14="http://schemas.microsoft.com/office/powerpoint/2010/main" val="487931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7981156-04B1-4AF7-B781-FB25BAE40D07}"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0787AF79-F634-406C-BA9C-735C063F34D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84D32E3-D98D-4448-9151-F7796F8CB79D}"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endParaRPr lang="en-CA"/>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lipArt Placeholder 3"/>
          <p:cNvSpPr>
            <a:spLocks noGrp="1"/>
          </p:cNvSpPr>
          <p:nvPr>
            <p:ph type="clipArt" sz="half" idx="2"/>
          </p:nvPr>
        </p:nvSpPr>
        <p:spPr>
          <a:xfrm>
            <a:off x="4648200" y="1981200"/>
            <a:ext cx="3810000" cy="4114800"/>
          </a:xfrm>
        </p:spPr>
        <p:txBody>
          <a:bodyPr/>
          <a:lstStyle/>
          <a:p>
            <a:endParaRPr lang="en-CA"/>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AFECD059-07D2-4D19-B994-5691BADEB567}" type="slidenum">
              <a:rPr lang="en-US"/>
              <a:pPr/>
              <a:t>‹#›</a:t>
            </a:fld>
            <a:endParaRPr lang="en-US"/>
          </a:p>
        </p:txBody>
      </p:sp>
    </p:spTree>
  </p:cSld>
  <p:clrMapOvr>
    <a:masterClrMapping/>
  </p:clrMapOvr>
  <p:transition xmlns:p14="http://schemas.microsoft.com/office/powerpoint/2010/mai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F9BE5B7-4B38-4DDF-884A-F35F89BCAA09}"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pPr>
              <a:defRPr/>
            </a:pPr>
            <a:endParaRPr lang="en-US"/>
          </a:p>
        </p:txBody>
      </p:sp>
      <p:sp>
        <p:nvSpPr>
          <p:cNvPr id="4" name="Date Placeholder 3"/>
          <p:cNvSpPr>
            <a:spLocks noGrp="1"/>
          </p:cNvSpPr>
          <p:nvPr>
            <p:ph type="dt" sz="half" idx="10"/>
          </p:nvPr>
        </p:nvSpPr>
        <p:spPr/>
        <p:txBody>
          <a:bodyPr/>
          <a:lstStyle/>
          <a:p>
            <a:pPr>
              <a:defRPr/>
            </a:pP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997CF62-54E4-44AB-9FFE-38FF636896A5}"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04B141B3-0D60-4E1D-B43D-95C4FB90C3B9}"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a:xfrm>
            <a:off x="304800" y="6409944"/>
            <a:ext cx="3581400" cy="365760"/>
          </a:xfrm>
        </p:spPr>
        <p:txBody>
          <a:bodyPr/>
          <a:lstStyle/>
          <a:p>
            <a:pPr>
              <a:defRPr/>
            </a:pP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C5F00CA9-B90E-4B82-A9B6-988A449AB199}"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0B3251D9-603C-4C63-93D9-D67CD8DE0B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D1A16DD-72E6-46E7-A3E5-BB0A07274C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2B1D82C-A42C-47AE-97A1-5C24CC528BD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301752" y="6410848"/>
            <a:ext cx="3383280" cy="365760"/>
          </a:xfrm>
        </p:spPr>
        <p:txBody>
          <a:body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4717317-22AA-4EA8-910E-27F864DB9B4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endParaRPr lang="en-US"/>
          </a:p>
        </p:txBody>
      </p:sp>
      <p:sp>
        <p:nvSpPr>
          <p:cNvPr id="6" name="Footer Placeholder 5"/>
          <p:cNvSpPr>
            <a:spLocks noGrp="1"/>
          </p:cNvSpPr>
          <p:nvPr>
            <p:ph type="ftr" sz="quarter" idx="11"/>
          </p:nvPr>
        </p:nvSpPr>
        <p:spPr>
          <a:xfrm>
            <a:off x="301752" y="6410848"/>
            <a:ext cx="3584448" cy="365760"/>
          </a:xfrm>
        </p:spPr>
        <p:txBody>
          <a:body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19B4CF7-0113-4FE1-A43D-498A6C962BC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4538" r:id="rId1"/>
    <p:sldLayoutId id="2147484539" r:id="rId2"/>
    <p:sldLayoutId id="2147484540" r:id="rId3"/>
    <p:sldLayoutId id="2147484541" r:id="rId4"/>
    <p:sldLayoutId id="2147484542" r:id="rId5"/>
    <p:sldLayoutId id="2147484543" r:id="rId6"/>
    <p:sldLayoutId id="2147484544" r:id="rId7"/>
    <p:sldLayoutId id="2147484545" r:id="rId8"/>
    <p:sldLayoutId id="2147484546" r:id="rId9"/>
    <p:sldLayoutId id="2147484547" r:id="rId10"/>
    <p:sldLayoutId id="2147484548" r:id="rId11"/>
    <p:sldLayoutId id="2147484550" r:id="rId12"/>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hyperlink" Target="http://hlkn.education.tamu.edu/sites/hlknweb.tamu.edu/files/styles/main_page_photo/public/neuro.jpg?itok=YnHvsPBg" TargetMode="Externa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gif"/><Relationship Id="rId3" Type="http://schemas.openxmlformats.org/officeDocument/2006/relationships/hyperlink" Target="https://www.clipartmax.com/png/small/203-2031719_food-and-drinks-supermarket-clip-art-super-market.png"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4" Type="http://schemas.openxmlformats.org/officeDocument/2006/relationships/hyperlink" Target="https://iiif.wellcomecollection.org/image/L0031756.jpg/full/300,/0/default.jpg" TargetMode="External"/><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image" Target="../media/image10.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10.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ncbi.nlm.nih.gov/pubmed/?term=Mansour%20A%5Bauth%5D" TargetMode="External"/><Relationship Id="rId4" Type="http://schemas.openxmlformats.org/officeDocument/2006/relationships/hyperlink" Target="http://www.ncbi.nlm.nih.gov/pubmed/?term=Baliki%20MN%5Bauth%5D" TargetMode="External"/><Relationship Id="rId5" Type="http://schemas.openxmlformats.org/officeDocument/2006/relationships/hyperlink" Target="http://www.ncbi.nlm.nih.gov/pubmed/?term=Huang%20L%5Bauth%5D" TargetMode="External"/><Relationship Id="rId6" Type="http://schemas.openxmlformats.org/officeDocument/2006/relationships/hyperlink" Target="http://www.ncbi.nlm.nih.gov/pubmed/?term=Torbey%20S%5Bauth%5D" TargetMode="External"/><Relationship Id="rId7" Type="http://schemas.openxmlformats.org/officeDocument/2006/relationships/hyperlink" Target="http://www.ncbi.nlm.nih.gov/pubmed/?term=Herrmann%20K%5Bauth%5D" TargetMode="External"/><Relationship Id="rId8" Type="http://schemas.openxmlformats.org/officeDocument/2006/relationships/hyperlink" Target="http://www.ncbi.nlm.nih.gov/pubmed/?term=Schnitzer%20TJ%5Bauth%5D" TargetMode="External"/><Relationship Id="rId9" Type="http://schemas.openxmlformats.org/officeDocument/2006/relationships/hyperlink" Target="http://www.ncbi.nlm.nih.gov/pubmed/?term=Apkarian%20AV%5Bauth%5D" TargetMode="External"/><Relationship Id="rId10" Type="http://schemas.openxmlformats.org/officeDocument/2006/relationships/hyperlink" Target="http://www.ncbi.nlm.nih.gov/entrez/eutils/elink.fcgi?dbfrom=pubmed&amp;retmode=ref&amp;cmd=prlinks&amp;id=24040975" TargetMode="External"/><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www.ncbi.nlm.nih.gov/pmc/articles/PMC3052954/"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3" Type="http://schemas.openxmlformats.org/officeDocument/2006/relationships/image" Target="../media/image12.jpeg"/><Relationship Id="rId4" Type="http://schemas.openxmlformats.org/officeDocument/2006/relationships/hyperlink" Target="http://images.google.ca/imgres?imgurl=http://www.virtualmedicalcentre.com/uploads/VMC/DiseaseImages/516_psoriasis.jpg&amp;imgrefurl=http://www.virtualmedicalcentre.com/diseases.asp?did=722&amp;h=241&amp;w=315&amp;sz=26&amp;hl=en&amp;start=18&amp;usg=__WyfKlj6yykcnVgF6CqCWukn00H0=&amp;tbnid=QvtcXv0hA6XhIM:&amp;tbnh=90&amp;tbnw=117&amp;prev=/images?q=bad+psoriasis&amp;gbv=2&amp;hl=en" TargetMode="External"/><Relationship Id="rId5" Type="http://schemas.openxmlformats.org/officeDocument/2006/relationships/image" Target="../media/image13.jpeg"/><Relationship Id="rId6" Type="http://schemas.openxmlformats.org/officeDocument/2006/relationships/hyperlink" Target="http://images.google.ca/imgres?imgurl=http://www.psoriasisconnect.com/explained/images_explained/exfoliative_psoriasis.jpg&amp;imgrefurl=http://mynursesnotes.blogspot.com/&amp;h=182&amp;w=180&amp;sz=8&amp;hl=en&amp;start=181&amp;usg=__NfOCj4nZK_ijvi459uc0u4QNxBQ=&amp;tbnid=OFr7GfmjoiKZwM:&amp;tbnh=101&amp;tbnw=100&amp;prev=/images?q=bad+psoriasis&amp;start=180&amp;gbv=2&amp;ndsp=20&amp;hl=en&amp;sa=N" TargetMode="External"/><Relationship Id="rId7" Type="http://schemas.openxmlformats.org/officeDocument/2006/relationships/image" Target="../media/image14.jpeg"/><Relationship Id="rId8" Type="http://schemas.openxmlformats.org/officeDocument/2006/relationships/image" Target="../media/image15.jpeg"/><Relationship Id="rId1" Type="http://schemas.openxmlformats.org/officeDocument/2006/relationships/slideLayout" Target="../slideLayouts/slideLayout8.xml"/><Relationship Id="rId2" Type="http://schemas.openxmlformats.org/officeDocument/2006/relationships/notesSlide" Target="../notesSlides/notesSlide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chart" Target="../charts/char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 Id="rId3" Type="http://schemas.openxmlformats.org/officeDocument/2006/relationships/image" Target="../media/image1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hyperlink" Target="http://blog.uwgb.edu/hr/files/2017/06/Apple.jpg" TargetMode="External"/><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6"/>
          <p:cNvSpPr txBox="1">
            <a:spLocks noChangeArrowheads="1"/>
          </p:cNvSpPr>
          <p:nvPr/>
        </p:nvSpPr>
        <p:spPr bwMode="auto">
          <a:xfrm>
            <a:off x="4494213" y="6400800"/>
            <a:ext cx="184150" cy="457200"/>
          </a:xfrm>
          <a:prstGeom prst="rect">
            <a:avLst/>
          </a:prstGeom>
          <a:noFill/>
          <a:ln w="9525">
            <a:noFill/>
            <a:miter lim="800000"/>
            <a:headEnd/>
            <a:tailEnd/>
          </a:ln>
        </p:spPr>
        <p:txBody>
          <a:bodyPr wrap="none">
            <a:spAutoFit/>
          </a:bodyPr>
          <a:lstStyle/>
          <a:p>
            <a:endParaRPr lang="en-US"/>
          </a:p>
        </p:txBody>
      </p:sp>
      <p:sp>
        <p:nvSpPr>
          <p:cNvPr id="5" name="Title 4"/>
          <p:cNvSpPr>
            <a:spLocks noGrp="1"/>
          </p:cNvSpPr>
          <p:nvPr>
            <p:ph type="ctrTitle"/>
          </p:nvPr>
        </p:nvSpPr>
        <p:spPr>
          <a:xfrm>
            <a:off x="207917" y="2608768"/>
            <a:ext cx="8712200" cy="2346274"/>
          </a:xfrm>
        </p:spPr>
        <p:txBody>
          <a:bodyPr>
            <a:normAutofit/>
          </a:bodyPr>
          <a:lstStyle/>
          <a:p>
            <a:r>
              <a:rPr lang="en-CA" sz="3200" dirty="0"/>
              <a:t> </a:t>
            </a:r>
            <a:r>
              <a:rPr lang="en-CA" sz="3200" dirty="0" smtClean="0"/>
              <a:t> Science of Mindfulness</a:t>
            </a:r>
            <a:br>
              <a:rPr lang="en-CA" sz="3200" dirty="0" smtClean="0"/>
            </a:br>
            <a:r>
              <a:rPr lang="en-CA" sz="3200" dirty="0" smtClean="0"/>
              <a:t>PACE</a:t>
            </a:r>
            <a:br>
              <a:rPr lang="en-CA" sz="3200" dirty="0" smtClean="0"/>
            </a:br>
            <a:r>
              <a:rPr lang="en-US" sz="2800" dirty="0" smtClean="0"/>
              <a:t> April 17</a:t>
            </a:r>
            <a:r>
              <a:rPr lang="en-US" sz="2800" baseline="30000" dirty="0" smtClean="0"/>
              <a:t>th</a:t>
            </a:r>
            <a:r>
              <a:rPr lang="en-US" sz="2800" dirty="0" smtClean="0"/>
              <a:t>, 2019</a:t>
            </a:r>
            <a:endParaRPr lang="en-US" sz="2800" cap="none" dirty="0"/>
          </a:p>
        </p:txBody>
      </p:sp>
      <p:pic>
        <p:nvPicPr>
          <p:cNvPr id="2" name="Picture 1"/>
          <p:cNvPicPr>
            <a:picLocks noChangeAspect="1"/>
          </p:cNvPicPr>
          <p:nvPr/>
        </p:nvPicPr>
        <p:blipFill>
          <a:blip r:embed="rId2" cstate="print"/>
          <a:stretch>
            <a:fillRect/>
          </a:stretch>
        </p:blipFill>
        <p:spPr>
          <a:xfrm>
            <a:off x="707131" y="503043"/>
            <a:ext cx="7937187" cy="1574920"/>
          </a:xfrm>
          <a:prstGeom prst="rect">
            <a:avLst/>
          </a:prstGeom>
        </p:spPr>
      </p:pic>
      <p:sp>
        <p:nvSpPr>
          <p:cNvPr id="3" name="TextBox 2">
            <a:extLst>
              <a:ext uri="{FF2B5EF4-FFF2-40B4-BE49-F238E27FC236}">
                <a16:creationId xmlns:a16="http://schemas.microsoft.com/office/drawing/2014/main" xmlns="" id="{0D80A1E2-2B2C-4740-9FFD-ED5DB6C89672}"/>
              </a:ext>
            </a:extLst>
          </p:cNvPr>
          <p:cNvSpPr txBox="1"/>
          <p:nvPr/>
        </p:nvSpPr>
        <p:spPr>
          <a:xfrm>
            <a:off x="7353997" y="2044079"/>
            <a:ext cx="1362873" cy="215444"/>
          </a:xfrm>
          <a:prstGeom prst="rect">
            <a:avLst/>
          </a:prstGeom>
          <a:noFill/>
        </p:spPr>
        <p:txBody>
          <a:bodyPr wrap="none" rtlCol="0">
            <a:spAutoFit/>
          </a:bodyPr>
          <a:lstStyle/>
          <a:p>
            <a:r>
              <a:rPr lang="en-US" sz="800" dirty="0">
                <a:latin typeface="Arial" panose="020B0604020202020204" pitchFamily="34" charset="0"/>
                <a:cs typeface="Arial" panose="020B0604020202020204" pitchFamily="34" charset="0"/>
              </a:rPr>
              <a:t>Photo by: Colette </a:t>
            </a:r>
            <a:r>
              <a:rPr lang="en-US" sz="800" dirty="0" err="1">
                <a:latin typeface="Arial" panose="020B0604020202020204" pitchFamily="34" charset="0"/>
                <a:cs typeface="Arial" panose="020B0604020202020204" pitchFamily="34" charset="0"/>
              </a:rPr>
              <a:t>Valhear</a:t>
            </a:r>
            <a:endParaRPr lang="en-US" sz="800" dirty="0">
              <a:latin typeface="Arial" panose="020B0604020202020204" pitchFamily="34" charset="0"/>
              <a:cs typeface="Arial" panose="020B0604020202020204" pitchFamily="34" charset="0"/>
            </a:endParaRPr>
          </a:p>
        </p:txBody>
      </p:sp>
    </p:spTree>
  </p:cSld>
  <p:clrMapOvr>
    <a:masterClrMapping/>
  </p:clrMapOvr>
  <p:transition xmlns:p14="http://schemas.microsoft.com/office/powerpoint/2010/mai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ext Placeholder 4"/>
          <p:cNvSpPr>
            <a:spLocks noGrp="1"/>
          </p:cNvSpPr>
          <p:nvPr>
            <p:ph type="body" idx="1"/>
          </p:nvPr>
        </p:nvSpPr>
        <p:spPr>
          <a:xfrm>
            <a:off x="1371600" y="2447655"/>
            <a:ext cx="6480174" cy="2362054"/>
          </a:xfrm>
        </p:spPr>
        <p:txBody>
          <a:bodyPr>
            <a:noAutofit/>
          </a:bodyPr>
          <a:lstStyle/>
          <a:p>
            <a:pPr eaLnBrk="1" hangingPunct="1"/>
            <a:r>
              <a:rPr lang="en-US" sz="2800" dirty="0" smtClean="0"/>
              <a:t>Focused, alert, non-judgmental, intentional present moment awareness, Practiced for a particular time.</a:t>
            </a:r>
          </a:p>
        </p:txBody>
      </p:sp>
      <p:sp>
        <p:nvSpPr>
          <p:cNvPr id="47106" name="Title 1"/>
          <p:cNvSpPr>
            <a:spLocks noGrp="1"/>
          </p:cNvSpPr>
          <p:nvPr>
            <p:ph type="title"/>
          </p:nvPr>
        </p:nvSpPr>
        <p:spPr>
          <a:xfrm>
            <a:off x="545587" y="408473"/>
            <a:ext cx="7772400" cy="1362075"/>
          </a:xfrm>
        </p:spPr>
        <p:txBody>
          <a:bodyPr/>
          <a:lstStyle/>
          <a:p>
            <a:pPr eaLnBrk="1" hangingPunct="1"/>
            <a:r>
              <a:rPr lang="en-CA" dirty="0" smtClean="0"/>
              <a:t>What is meditation?</a:t>
            </a:r>
          </a:p>
        </p:txBody>
      </p:sp>
      <p:sp>
        <p:nvSpPr>
          <p:cNvPr id="2" name="TextBox 1"/>
          <p:cNvSpPr txBox="1"/>
          <p:nvPr/>
        </p:nvSpPr>
        <p:spPr>
          <a:xfrm>
            <a:off x="220024" y="5134784"/>
            <a:ext cx="8528472" cy="1200328"/>
          </a:xfrm>
          <a:prstGeom prst="rect">
            <a:avLst/>
          </a:prstGeom>
          <a:noFill/>
        </p:spPr>
        <p:txBody>
          <a:bodyPr wrap="square" rtlCol="0">
            <a:spAutoFit/>
          </a:bodyPr>
          <a:lstStyle/>
          <a:p>
            <a:pPr algn="l"/>
            <a:r>
              <a:rPr lang="en-US" dirty="0" smtClean="0"/>
              <a:t>Practicing daily (20 minutes) often allows mind to enter state of</a:t>
            </a:r>
          </a:p>
          <a:p>
            <a:pPr algn="l"/>
            <a:r>
              <a:rPr lang="en-US" dirty="0"/>
              <a:t>l</a:t>
            </a:r>
            <a:r>
              <a:rPr lang="en-US" dirty="0" smtClean="0"/>
              <a:t>owered stress and to practice being present without evaluating what is noticed. </a:t>
            </a:r>
            <a:endParaRPr lang="en-US" dirty="0"/>
          </a:p>
        </p:txBody>
      </p:sp>
    </p:spTree>
    <p:extLst>
      <p:ext uri="{BB962C8B-B14F-4D97-AF65-F5344CB8AC3E}">
        <p14:creationId xmlns:p14="http://schemas.microsoft.com/office/powerpoint/2010/main" val="3491039668"/>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Mindfulness encourages practice of these Attitudes:</a:t>
            </a:r>
          </a:p>
        </p:txBody>
      </p:sp>
      <p:sp>
        <p:nvSpPr>
          <p:cNvPr id="3" name="Content Placeholder 2"/>
          <p:cNvSpPr>
            <a:spLocks noGrp="1"/>
          </p:cNvSpPr>
          <p:nvPr>
            <p:ph sz="quarter" idx="1"/>
          </p:nvPr>
        </p:nvSpPr>
        <p:spPr/>
        <p:txBody>
          <a:bodyPr/>
          <a:lstStyle/>
          <a:p>
            <a:pPr algn="ctr"/>
            <a:r>
              <a:rPr lang="en-US" dirty="0"/>
              <a:t>Beginners Mind</a:t>
            </a:r>
          </a:p>
          <a:p>
            <a:pPr algn="ctr"/>
            <a:r>
              <a:rPr lang="en-US" dirty="0"/>
              <a:t>Suspending Judging</a:t>
            </a:r>
          </a:p>
          <a:p>
            <a:pPr algn="ctr"/>
            <a:r>
              <a:rPr lang="en-US" dirty="0"/>
              <a:t>Patience</a:t>
            </a:r>
          </a:p>
          <a:p>
            <a:pPr algn="ctr"/>
            <a:r>
              <a:rPr lang="en-US" dirty="0"/>
              <a:t>Non striving</a:t>
            </a:r>
          </a:p>
          <a:p>
            <a:pPr algn="ctr"/>
            <a:r>
              <a:rPr lang="en-US" dirty="0"/>
              <a:t>Trust</a:t>
            </a:r>
          </a:p>
          <a:p>
            <a:pPr algn="ctr"/>
            <a:r>
              <a:rPr lang="en-US" dirty="0"/>
              <a:t>Letting go</a:t>
            </a:r>
          </a:p>
          <a:p>
            <a:pPr algn="ctr"/>
            <a:r>
              <a:rPr lang="en-US" dirty="0"/>
              <a:t>Acceptance</a:t>
            </a:r>
          </a:p>
        </p:txBody>
      </p:sp>
    </p:spTree>
    <p:extLst>
      <p:ext uri="{BB962C8B-B14F-4D97-AF65-F5344CB8AC3E}">
        <p14:creationId xmlns:p14="http://schemas.microsoft.com/office/powerpoint/2010/main" val="334115428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1" y="0"/>
            <a:ext cx="8587897" cy="1168854"/>
          </a:xfrm>
        </p:spPr>
        <p:txBody>
          <a:bodyPr>
            <a:normAutofit/>
          </a:bodyPr>
          <a:lstStyle/>
          <a:p>
            <a:r>
              <a:rPr lang="en-US" dirty="0"/>
              <a:t>Brain pathways “learning”: Neurons which fire together wire together</a:t>
            </a:r>
          </a:p>
        </p:txBody>
      </p:sp>
      <p:pic>
        <p:nvPicPr>
          <p:cNvPr id="4" name="Picture 2" descr="Image result for brain and nervous system"/>
          <p:cNvPicPr>
            <a:picLocks noGrp="1" noChangeAspect="1" noChangeArrowheads="1"/>
          </p:cNvPicPr>
          <p:nvPr>
            <p:ph sz="quarter" idx="1"/>
          </p:nvPr>
        </p:nvPicPr>
        <p:blipFill>
          <a:blip r:embed="rId3" cstate="print"/>
          <a:srcRect t="9088" b="9088"/>
          <a:stretch>
            <a:fillRect/>
          </a:stretch>
        </p:blipFill>
        <p:spPr bwMode="auto">
          <a:prstGeom prst="rect">
            <a:avLst/>
          </a:prstGeom>
          <a:noFill/>
        </p:spPr>
      </p:pic>
      <p:sp>
        <p:nvSpPr>
          <p:cNvPr id="3" name="Rectangle 2">
            <a:extLst>
              <a:ext uri="{FF2B5EF4-FFF2-40B4-BE49-F238E27FC236}">
                <a16:creationId xmlns:a16="http://schemas.microsoft.com/office/drawing/2014/main" xmlns="" id="{D73F4A9C-7941-D146-A8CF-8263B0714A49}"/>
              </a:ext>
            </a:extLst>
          </p:cNvPr>
          <p:cNvSpPr/>
          <p:nvPr/>
        </p:nvSpPr>
        <p:spPr>
          <a:xfrm>
            <a:off x="2931980" y="6099048"/>
            <a:ext cx="5957668" cy="215444"/>
          </a:xfrm>
          <a:prstGeom prst="rect">
            <a:avLst/>
          </a:prstGeom>
        </p:spPr>
        <p:txBody>
          <a:bodyPr wrap="square">
            <a:spAutoFit/>
          </a:bodyPr>
          <a:lstStyle/>
          <a:p>
            <a:pPr>
              <a:spcAft>
                <a:spcPts val="0"/>
              </a:spcAft>
            </a:pPr>
            <a:r>
              <a:rPr lang="en-CA" sz="800" u="sng" dirty="0">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xmlns="" val="tx"/>
                    </a:ext>
                  </a:extLst>
                </a:hlinkClick>
              </a:rPr>
              <a:t>Retreived from: http://hlkn.education.tamu.edu/sites/hlknweb.tamu.edu/files/styles/main_page_photo/public/neuro.jpg?itok=YnHvsPBg</a:t>
            </a:r>
            <a:endParaRPr lang="en-CA" sz="4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917728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normAutofit fontScale="90000"/>
          </a:bodyPr>
          <a:lstStyle/>
          <a:p>
            <a:pPr eaLnBrk="1" hangingPunct="1"/>
            <a:r>
              <a:rPr lang="en-CA" dirty="0"/>
              <a:t>Emotional Factors Influencing Pain Suffering</a:t>
            </a:r>
            <a:endParaRPr lang="en-US" dirty="0"/>
          </a:p>
        </p:txBody>
      </p:sp>
      <p:sp>
        <p:nvSpPr>
          <p:cNvPr id="32770" name="Rectangle 3"/>
          <p:cNvSpPr>
            <a:spLocks noGrp="1" noChangeArrowheads="1"/>
          </p:cNvSpPr>
          <p:nvPr>
            <p:ph sz="quarter" idx="1"/>
          </p:nvPr>
        </p:nvSpPr>
        <p:spPr/>
        <p:txBody>
          <a:bodyPr>
            <a:normAutofit fontScale="92500" lnSpcReduction="20000"/>
          </a:bodyPr>
          <a:lstStyle/>
          <a:p>
            <a:pPr eaLnBrk="1" hangingPunct="1">
              <a:lnSpc>
                <a:spcPct val="120000"/>
              </a:lnSpc>
              <a:spcAft>
                <a:spcPts val="600"/>
              </a:spcAft>
            </a:pPr>
            <a:r>
              <a:rPr lang="en-CA" dirty="0"/>
              <a:t>Brain imaging shows </a:t>
            </a:r>
            <a:r>
              <a:rPr lang="en-CA" b="1" dirty="0"/>
              <a:t>emotional</a:t>
            </a:r>
            <a:r>
              <a:rPr lang="en-CA" dirty="0"/>
              <a:t> areas of the brain, as well as those detecting physical sensation, are involved in chronic, long term painful illnesses, with distribution  which become characteristic of the condition, such as back pain, pelvic pain, arthritis </a:t>
            </a:r>
          </a:p>
          <a:p>
            <a:pPr eaLnBrk="1" hangingPunct="1">
              <a:lnSpc>
                <a:spcPct val="120000"/>
              </a:lnSpc>
              <a:spcAft>
                <a:spcPts val="600"/>
              </a:spcAft>
            </a:pPr>
            <a:r>
              <a:rPr lang="en-CA" dirty="0"/>
              <a:t>These can resolve with </a:t>
            </a:r>
            <a:r>
              <a:rPr lang="en-CA" dirty="0" smtClean="0"/>
              <a:t>pain and illness </a:t>
            </a:r>
            <a:r>
              <a:rPr lang="en-CA" dirty="0"/>
              <a:t>management,  and particularly in consistent meditators</a:t>
            </a:r>
          </a:p>
          <a:p>
            <a:pPr eaLnBrk="1" hangingPunct="1">
              <a:lnSpc>
                <a:spcPct val="120000"/>
              </a:lnSpc>
              <a:spcAft>
                <a:spcPts val="600"/>
              </a:spcAft>
            </a:pPr>
            <a:endParaRPr lang="en-CA" dirty="0"/>
          </a:p>
          <a:p>
            <a:pPr>
              <a:buNone/>
            </a:pPr>
            <a:r>
              <a:rPr lang="en-US" sz="1400" dirty="0" err="1"/>
              <a:t>Apkarian</a:t>
            </a:r>
            <a:r>
              <a:rPr lang="en-US" sz="1400" dirty="0"/>
              <a:t> AV, Sosa Y, </a:t>
            </a:r>
            <a:r>
              <a:rPr lang="en-US" sz="1400" dirty="0" err="1"/>
              <a:t>Sonty</a:t>
            </a:r>
            <a:r>
              <a:rPr lang="en-US" sz="1400" dirty="0"/>
              <a:t> S, Levy RM, Harden RN, Parrish TB, et al. Chronic back pain is associated with decreased prefrontal and thalamic gray matter density. J </a:t>
            </a:r>
            <a:r>
              <a:rPr lang="en-US" sz="1400" dirty="0" err="1"/>
              <a:t>Neurosci</a:t>
            </a:r>
            <a:r>
              <a:rPr lang="en-US" sz="1400" dirty="0"/>
              <a:t> 2004 Nov 17;24(46):10410-10415.</a:t>
            </a:r>
          </a:p>
          <a:p>
            <a:pPr>
              <a:buNone/>
            </a:pPr>
            <a:r>
              <a:rPr lang="en-US" sz="1400" dirty="0"/>
              <a:t>(2) </a:t>
            </a:r>
            <a:r>
              <a:rPr lang="en-US" sz="1400" dirty="0" err="1"/>
              <a:t>Apkarian</a:t>
            </a:r>
            <a:r>
              <a:rPr lang="en-US" sz="1400" dirty="0"/>
              <a:t> AV, </a:t>
            </a:r>
            <a:r>
              <a:rPr lang="en-US" sz="1400" dirty="0" err="1"/>
              <a:t>Baliki</a:t>
            </a:r>
            <a:r>
              <a:rPr lang="en-US" sz="1400" dirty="0"/>
              <a:t> MN, </a:t>
            </a:r>
            <a:r>
              <a:rPr lang="en-US" sz="1400" dirty="0" err="1"/>
              <a:t>Geha</a:t>
            </a:r>
            <a:r>
              <a:rPr lang="en-US" sz="1400" dirty="0"/>
              <a:t> PY. Towards a theory of chronic pain. </a:t>
            </a:r>
            <a:r>
              <a:rPr lang="en-US" sz="1400" dirty="0" err="1"/>
              <a:t>Prog</a:t>
            </a:r>
            <a:r>
              <a:rPr lang="en-US" sz="1400" dirty="0"/>
              <a:t> </a:t>
            </a:r>
            <a:r>
              <a:rPr lang="en-US" sz="1400" dirty="0" err="1"/>
              <a:t>Neurobiol</a:t>
            </a:r>
            <a:r>
              <a:rPr lang="en-US" sz="1400" dirty="0"/>
              <a:t> 2009;87(2):81-97.</a:t>
            </a:r>
          </a:p>
          <a:p>
            <a:pPr marL="0" indent="0" eaLnBrk="1" hangingPunct="1">
              <a:lnSpc>
                <a:spcPct val="120000"/>
              </a:lnSpc>
              <a:spcAft>
                <a:spcPts val="600"/>
              </a:spcAft>
              <a:buNone/>
            </a:pPr>
            <a:r>
              <a:rPr lang="en-CA" dirty="0"/>
              <a:t> </a:t>
            </a:r>
            <a:endParaRPr lang="en-US" dirty="0"/>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11885"/>
            <a:ext cx="8534400" cy="758952"/>
          </a:xfrm>
        </p:spPr>
        <p:txBody>
          <a:bodyPr>
            <a:normAutofit fontScale="90000"/>
          </a:bodyPr>
          <a:lstStyle/>
          <a:p>
            <a:r>
              <a:rPr lang="en-US" dirty="0"/>
              <a:t>Mind-Body </a:t>
            </a:r>
            <a:r>
              <a:rPr lang="en-US" dirty="0" smtClean="0"/>
              <a:t>Connection: at the 1 to 8 item checkout!</a:t>
            </a:r>
            <a:endParaRPr lang="en-US" dirty="0"/>
          </a:p>
        </p:txBody>
      </p:sp>
      <p:sp>
        <p:nvSpPr>
          <p:cNvPr id="3" name="Content Placeholder 2"/>
          <p:cNvSpPr>
            <a:spLocks noGrp="1"/>
          </p:cNvSpPr>
          <p:nvPr>
            <p:ph sz="half" idx="1"/>
          </p:nvPr>
        </p:nvSpPr>
        <p:spPr/>
        <p:txBody>
          <a:bodyPr/>
          <a:lstStyle/>
          <a:p>
            <a:r>
              <a:rPr lang="en-US" dirty="0"/>
              <a:t>You have 2 items to buy and are in the 1 to 8 aisle. You have back pain and want to get home quickly</a:t>
            </a:r>
          </a:p>
          <a:p>
            <a:r>
              <a:rPr lang="en-US" dirty="0"/>
              <a:t> This situation is in front of you and the check out person isn’t rectifying the situation! </a:t>
            </a:r>
          </a:p>
          <a:p>
            <a:r>
              <a:rPr lang="en-US" dirty="0"/>
              <a:t>What is likely to happen to your </a:t>
            </a:r>
            <a:r>
              <a:rPr lang="en-US" dirty="0" smtClean="0"/>
              <a:t>pain to your pain and stress?</a:t>
            </a:r>
            <a:endParaRPr lang="en-US" dirty="0"/>
          </a:p>
        </p:txBody>
      </p:sp>
      <p:pic>
        <p:nvPicPr>
          <p:cNvPr id="1025" name="Picture 1" descr="http://www.clipartbest.com/cliparts/4T9/zpa/4T9zparrc.gif"/>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l="23737" r="23737"/>
          <a:stretch>
            <a:fillRect/>
          </a:stretch>
        </p:blipFill>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xmlns="" id="{DE4539DD-07ED-634A-9BE5-57B5B5233AB3}"/>
              </a:ext>
            </a:extLst>
          </p:cNvPr>
          <p:cNvSpPr txBox="1"/>
          <p:nvPr/>
        </p:nvSpPr>
        <p:spPr>
          <a:xfrm>
            <a:off x="4693842" y="5997056"/>
            <a:ext cx="4142309" cy="384048"/>
          </a:xfrm>
          <a:prstGeom prst="rect">
            <a:avLst/>
          </a:prstGeom>
          <a:noFill/>
        </p:spPr>
        <p:txBody>
          <a:bodyPr wrap="square" rtlCol="0">
            <a:spAutoFit/>
          </a:bodyPr>
          <a:lstStyle/>
          <a:p>
            <a:pPr algn="l"/>
            <a:r>
              <a:rPr lang="en-CA" sz="900" u="sng" dirty="0">
                <a:hlinkClick r:id="rId3">
                  <a:extLst>
                    <a:ext uri="{A12FA001-AC4F-418D-AE19-62706E023703}">
                      <ahyp:hlinkClr xmlns:ahyp="http://schemas.microsoft.com/office/drawing/2018/hyperlinkcolor" xmlns="" val="tx"/>
                    </a:ext>
                  </a:extLst>
                </a:hlinkClick>
              </a:rPr>
              <a:t>Retreived from: https://www.clipartmax.com/png/small/203-2031719_food-and-drinks-supermarket-clip-art-super-market.png</a:t>
            </a:r>
            <a:endParaRPr lang="en-CA" sz="900" dirty="0"/>
          </a:p>
        </p:txBody>
      </p:sp>
    </p:spTree>
    <p:extLst>
      <p:ext uri="{BB962C8B-B14F-4D97-AF65-F5344CB8AC3E}">
        <p14:creationId xmlns:p14="http://schemas.microsoft.com/office/powerpoint/2010/main" val="155598723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a:t>Pain </a:t>
            </a:r>
          </a:p>
        </p:txBody>
      </p:sp>
      <p:pic>
        <p:nvPicPr>
          <p:cNvPr id="22530" name="Picture 5" descr="arthritis; chronic fatigue syndrome; fibromyalgia; headaches; back, neck and shoulder pain; and temporomandibular joint syndrome (TMJ) help at Biotherapy Clinic in San Francisco Bay Area"/>
          <p:cNvPicPr>
            <a:picLocks noGrp="1" noChangeAspect="1" noChangeArrowheads="1"/>
          </p:cNvPicPr>
          <p:nvPr>
            <p:ph sz="half" idx="1"/>
          </p:nvPr>
        </p:nvPicPr>
        <p:blipFill>
          <a:blip r:embed="rId3" cstate="print"/>
          <a:stretch>
            <a:fillRect/>
          </a:stretch>
        </p:blipFill>
        <p:spPr>
          <a:xfrm>
            <a:off x="434975" y="1469231"/>
            <a:ext cx="3771900" cy="4486275"/>
          </a:xfrm>
        </p:spPr>
      </p:pic>
      <p:sp>
        <p:nvSpPr>
          <p:cNvPr id="22531" name="Rectangle 3"/>
          <p:cNvSpPr>
            <a:spLocks noGrp="1" noChangeArrowheads="1"/>
          </p:cNvSpPr>
          <p:nvPr>
            <p:ph sz="half" idx="2"/>
          </p:nvPr>
        </p:nvSpPr>
        <p:spPr/>
        <p:txBody>
          <a:bodyPr>
            <a:normAutofit lnSpcReduction="10000"/>
          </a:bodyPr>
          <a:lstStyle/>
          <a:p>
            <a:pPr eaLnBrk="1" hangingPunct="1"/>
            <a:endParaRPr lang="en-US" dirty="0"/>
          </a:p>
          <a:p>
            <a:pPr eaLnBrk="1" hangingPunct="1">
              <a:spcBef>
                <a:spcPct val="0"/>
              </a:spcBef>
              <a:spcAft>
                <a:spcPts val="1800"/>
              </a:spcAft>
              <a:buFont typeface="Wingdings" pitchFamily="2" charset="2"/>
              <a:buNone/>
            </a:pPr>
            <a:r>
              <a:rPr lang="en-US" sz="2800" dirty="0"/>
              <a:t>Pain, illness and dysfunctions are </a:t>
            </a:r>
            <a:r>
              <a:rPr lang="en-US" sz="2800" i="1" dirty="0"/>
              <a:t>experiences</a:t>
            </a:r>
            <a:r>
              <a:rPr lang="en-US" sz="2800" dirty="0"/>
              <a:t>, not just a sensations.</a:t>
            </a:r>
          </a:p>
          <a:p>
            <a:pPr eaLnBrk="1" hangingPunct="1">
              <a:spcBef>
                <a:spcPct val="0"/>
              </a:spcBef>
              <a:spcAft>
                <a:spcPts val="1800"/>
              </a:spcAft>
              <a:buFont typeface="Wingdings" pitchFamily="2" charset="2"/>
              <a:buNone/>
            </a:pPr>
            <a:r>
              <a:rPr lang="en-US" sz="2800" dirty="0"/>
              <a:t>They involves the body </a:t>
            </a:r>
            <a:r>
              <a:rPr lang="en-US" sz="2800" i="1" dirty="0"/>
              <a:t>and</a:t>
            </a:r>
            <a:r>
              <a:rPr lang="en-US" sz="2800" dirty="0"/>
              <a:t> the mind. </a:t>
            </a:r>
          </a:p>
          <a:p>
            <a:pPr eaLnBrk="1" hangingPunct="1">
              <a:spcBef>
                <a:spcPct val="0"/>
              </a:spcBef>
              <a:spcAft>
                <a:spcPts val="1800"/>
              </a:spcAft>
              <a:buFont typeface="Wingdings" pitchFamily="2" charset="2"/>
              <a:buNone/>
            </a:pPr>
            <a:r>
              <a:rPr lang="en-US" sz="2800" dirty="0"/>
              <a:t>The mind influences healing and pain perception</a:t>
            </a:r>
          </a:p>
        </p:txBody>
      </p:sp>
      <p:sp>
        <p:nvSpPr>
          <p:cNvPr id="2" name="Rectangle 1">
            <a:extLst>
              <a:ext uri="{FF2B5EF4-FFF2-40B4-BE49-F238E27FC236}">
                <a16:creationId xmlns:a16="http://schemas.microsoft.com/office/drawing/2014/main" xmlns="" id="{44FCFEF5-EAA8-AE48-AD4C-BDCD9399BC5E}"/>
              </a:ext>
            </a:extLst>
          </p:cNvPr>
          <p:cNvSpPr/>
          <p:nvPr/>
        </p:nvSpPr>
        <p:spPr>
          <a:xfrm>
            <a:off x="344660" y="5955506"/>
            <a:ext cx="4087301" cy="369332"/>
          </a:xfrm>
          <a:prstGeom prst="rect">
            <a:avLst/>
          </a:prstGeom>
        </p:spPr>
        <p:txBody>
          <a:bodyPr wrap="square">
            <a:spAutoFit/>
          </a:bodyPr>
          <a:lstStyle/>
          <a:p>
            <a:pPr algn="l">
              <a:spcAft>
                <a:spcPts val="0"/>
              </a:spcAft>
            </a:pPr>
            <a:r>
              <a:rPr lang="en-CA" sz="900" u="sng" dirty="0">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xmlns="" val="tx"/>
                    </a:ext>
                  </a:extLst>
                </a:hlinkClick>
              </a:rPr>
              <a:t>Retreived from: https://iiif.wellcomecollection.org/image/L0031756.jpg/full/300,/0/default.jpg</a:t>
            </a:r>
            <a:endParaRPr lang="en-CA" sz="9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a:t>The Mind/Body Connection</a:t>
            </a:r>
          </a:p>
        </p:txBody>
      </p:sp>
      <p:sp>
        <p:nvSpPr>
          <p:cNvPr id="23555" name="Rectangle 3"/>
          <p:cNvSpPr>
            <a:spLocks noGrp="1" noChangeArrowheads="1"/>
          </p:cNvSpPr>
          <p:nvPr>
            <p:ph sz="half" idx="2"/>
          </p:nvPr>
        </p:nvSpPr>
        <p:spPr>
          <a:xfrm>
            <a:off x="4870450" y="1487488"/>
            <a:ext cx="4159250" cy="4862512"/>
          </a:xfrm>
        </p:spPr>
        <p:txBody>
          <a:bodyPr>
            <a:normAutofit/>
          </a:bodyPr>
          <a:lstStyle/>
          <a:p>
            <a:pPr eaLnBrk="1" hangingPunct="1">
              <a:lnSpc>
                <a:spcPct val="130000"/>
              </a:lnSpc>
            </a:pPr>
            <a:r>
              <a:rPr lang="en-US" sz="3600" dirty="0"/>
              <a:t>MRI /CT scans analyzed by radiologists to predict pain</a:t>
            </a:r>
            <a:endParaRPr lang="en-US" sz="3600" i="1" dirty="0"/>
          </a:p>
        </p:txBody>
      </p:sp>
      <p:pic>
        <p:nvPicPr>
          <p:cNvPr id="7" name="Content Placeholder 6" descr="1-diagnostic-imaging-72-638.jpg"/>
          <p:cNvPicPr>
            <a:picLocks noGrp="1" noChangeAspect="1"/>
          </p:cNvPicPr>
          <p:nvPr>
            <p:ph sz="half" idx="1"/>
          </p:nvPr>
        </p:nvPicPr>
        <p:blipFill>
          <a:blip r:embed="rId3" cstate="print"/>
          <a:stretch>
            <a:fillRect/>
          </a:stretch>
        </p:blipFill>
        <p:spPr>
          <a:xfrm>
            <a:off x="301625" y="2196311"/>
            <a:ext cx="4038600" cy="3032115"/>
          </a:xfrm>
        </p:spPr>
      </p:pic>
      <p:sp>
        <p:nvSpPr>
          <p:cNvPr id="8" name="Rectangle 7"/>
          <p:cNvSpPr/>
          <p:nvPr/>
        </p:nvSpPr>
        <p:spPr>
          <a:xfrm>
            <a:off x="218661" y="5198889"/>
            <a:ext cx="4144618" cy="338554"/>
          </a:xfrm>
          <a:prstGeom prst="rect">
            <a:avLst/>
          </a:prstGeom>
        </p:spPr>
        <p:txBody>
          <a:bodyPr wrap="square">
            <a:spAutoFit/>
          </a:bodyPr>
          <a:lstStyle/>
          <a:p>
            <a:pPr algn="l"/>
            <a:r>
              <a:rPr lang="en-CA" sz="800" dirty="0" smtClean="0">
                <a:latin typeface="Arial" pitchFamily="34" charset="0"/>
                <a:cs typeface="Arial" pitchFamily="34" charset="0"/>
              </a:rPr>
              <a:t>Retrieved from: https://image.slidesharecdn.com/1-diagnosticimaging-140404183606-phpapp02/95/1-diagnostic-imaging-72-638.jpg?cb=1396636964</a:t>
            </a:r>
            <a:endParaRPr lang="en-CA" sz="800" dirty="0">
              <a:latin typeface="Arial" pitchFamily="34" charset="0"/>
              <a:cs typeface="Arial" pitchFamily="34" charset="0"/>
            </a:endParaRPr>
          </a:p>
        </p:txBody>
      </p:sp>
    </p:spTree>
    <p:extLst>
      <p:ext uri="{BB962C8B-B14F-4D97-AF65-F5344CB8AC3E}">
        <p14:creationId xmlns:p14="http://schemas.microsoft.com/office/powerpoint/2010/main" val="189670764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a:t>The Mind/Body Connection</a:t>
            </a:r>
          </a:p>
        </p:txBody>
      </p:sp>
      <p:sp>
        <p:nvSpPr>
          <p:cNvPr id="23555" name="Rectangle 3"/>
          <p:cNvSpPr>
            <a:spLocks noGrp="1" noChangeArrowheads="1"/>
          </p:cNvSpPr>
          <p:nvPr>
            <p:ph sz="half" idx="2"/>
          </p:nvPr>
        </p:nvSpPr>
        <p:spPr>
          <a:xfrm>
            <a:off x="4870450" y="1487488"/>
            <a:ext cx="4159250" cy="4862512"/>
          </a:xfrm>
        </p:spPr>
        <p:txBody>
          <a:bodyPr>
            <a:normAutofit/>
          </a:bodyPr>
          <a:lstStyle/>
          <a:p>
            <a:pPr eaLnBrk="1" hangingPunct="1">
              <a:lnSpc>
                <a:spcPct val="130000"/>
              </a:lnSpc>
            </a:pPr>
            <a:r>
              <a:rPr lang="en-US" sz="3600" dirty="0"/>
              <a:t>MRI /CT scans analyzed by radiologists to predict pain: </a:t>
            </a:r>
            <a:r>
              <a:rPr lang="en-US" sz="3600" i="1" dirty="0"/>
              <a:t>there is no correlation</a:t>
            </a:r>
          </a:p>
        </p:txBody>
      </p:sp>
      <p:sp>
        <p:nvSpPr>
          <p:cNvPr id="4" name="Rectangle 3"/>
          <p:cNvSpPr/>
          <p:nvPr/>
        </p:nvSpPr>
        <p:spPr>
          <a:xfrm>
            <a:off x="162635" y="5083964"/>
            <a:ext cx="4572000" cy="1015663"/>
          </a:xfrm>
          <a:prstGeom prst="rect">
            <a:avLst/>
          </a:prstGeom>
        </p:spPr>
        <p:txBody>
          <a:bodyPr>
            <a:spAutoFit/>
          </a:bodyPr>
          <a:lstStyle/>
          <a:p>
            <a:r>
              <a:rPr lang="en-US" sz="1000" dirty="0" err="1"/>
              <a:t>Boden</a:t>
            </a:r>
            <a:r>
              <a:rPr lang="en-US" sz="1000" dirty="0"/>
              <a:t> S., D. Davis, T. Dina, N. </a:t>
            </a:r>
            <a:r>
              <a:rPr lang="en-US" sz="1000" dirty="0" err="1"/>
              <a:t>Patronas</a:t>
            </a:r>
            <a:r>
              <a:rPr lang="en-US" sz="1000" dirty="0"/>
              <a:t>, and S. Wiesel. 1990. Abnormal magnetic resonance scans of the lumbar spine in asymptomatic subjects. </a:t>
            </a:r>
            <a:r>
              <a:rPr lang="en-US" sz="1000" i="1" dirty="0"/>
              <a:t>Journal of Bone Joint Surgery</a:t>
            </a:r>
            <a:r>
              <a:rPr lang="en-US" sz="1000" dirty="0"/>
              <a:t> 72: 403-408.</a:t>
            </a:r>
            <a:endParaRPr lang="en-CA" sz="1000" dirty="0"/>
          </a:p>
          <a:p>
            <a:r>
              <a:rPr lang="en-US" sz="1000" dirty="0"/>
              <a:t>Boos, N., R. </a:t>
            </a:r>
            <a:r>
              <a:rPr lang="en-US" sz="1000" dirty="0" err="1"/>
              <a:t>Reider</a:t>
            </a:r>
            <a:r>
              <a:rPr lang="en-US" sz="1000" dirty="0"/>
              <a:t>, V. </a:t>
            </a:r>
            <a:r>
              <a:rPr lang="en-US" sz="1000" dirty="0" err="1"/>
              <a:t>Schade</a:t>
            </a:r>
            <a:r>
              <a:rPr lang="en-US" sz="1000" dirty="0"/>
              <a:t>, K. Spratt, N. </a:t>
            </a:r>
            <a:r>
              <a:rPr lang="en-US" sz="1000" dirty="0" err="1"/>
              <a:t>Semmer</a:t>
            </a:r>
            <a:r>
              <a:rPr lang="en-US" sz="1000" dirty="0"/>
              <a:t>, and M. </a:t>
            </a:r>
            <a:r>
              <a:rPr lang="en-US" sz="1000" dirty="0" err="1"/>
              <a:t>Aebi</a:t>
            </a:r>
            <a:r>
              <a:rPr lang="en-US" sz="1000" dirty="0"/>
              <a:t>. 1995. The diagnostic accuracy of magnetic resonance imaging, work perception and psychosocial factors in identifying symptomatic disc herniation. </a:t>
            </a:r>
            <a:r>
              <a:rPr lang="en-US" sz="1000" i="1" dirty="0"/>
              <a:t>Spine </a:t>
            </a:r>
            <a:r>
              <a:rPr lang="en-US" sz="1000" dirty="0"/>
              <a:t>20: 2613-2625.</a:t>
            </a:r>
            <a:endParaRPr lang="en-CA" sz="1000" dirty="0"/>
          </a:p>
        </p:txBody>
      </p:sp>
      <p:pic>
        <p:nvPicPr>
          <p:cNvPr id="7" name="Content Placeholder 6" descr="1-diagnostic-imaging-72-638.jpg"/>
          <p:cNvPicPr>
            <a:picLocks noGrp="1" noChangeAspect="1"/>
          </p:cNvPicPr>
          <p:nvPr>
            <p:ph sz="half" idx="1"/>
          </p:nvPr>
        </p:nvPicPr>
        <p:blipFill>
          <a:blip r:embed="rId3" cstate="print"/>
          <a:stretch>
            <a:fillRect/>
          </a:stretch>
        </p:blipFill>
        <p:spPr>
          <a:xfrm>
            <a:off x="321503" y="1609902"/>
            <a:ext cx="4038600" cy="3032115"/>
          </a:xfrm>
        </p:spPr>
      </p:pic>
      <p:sp>
        <p:nvSpPr>
          <p:cNvPr id="8" name="Rectangle 7"/>
          <p:cNvSpPr/>
          <p:nvPr/>
        </p:nvSpPr>
        <p:spPr>
          <a:xfrm>
            <a:off x="248479" y="4592603"/>
            <a:ext cx="4144618" cy="338554"/>
          </a:xfrm>
          <a:prstGeom prst="rect">
            <a:avLst/>
          </a:prstGeom>
        </p:spPr>
        <p:txBody>
          <a:bodyPr wrap="square">
            <a:spAutoFit/>
          </a:bodyPr>
          <a:lstStyle/>
          <a:p>
            <a:pPr algn="l"/>
            <a:r>
              <a:rPr lang="en-CA" sz="800" dirty="0" smtClean="0">
                <a:latin typeface="Arial" pitchFamily="34" charset="0"/>
                <a:cs typeface="Arial" pitchFamily="34" charset="0"/>
              </a:rPr>
              <a:t>Retrieved from: https://image.slidesharecdn.com/1-diagnosticimaging-140404183606-phpapp02/95/1-diagnostic-imaging-72-638.jpg?cb=1396636964</a:t>
            </a:r>
            <a:endParaRPr lang="en-CA" sz="800" dirty="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Degenerative changes in our bodies are the Norm</a:t>
            </a:r>
            <a:endParaRPr lang="en-US" dirty="0"/>
          </a:p>
        </p:txBody>
      </p:sp>
      <p:sp>
        <p:nvSpPr>
          <p:cNvPr id="3" name="Content Placeholder 2"/>
          <p:cNvSpPr>
            <a:spLocks noGrp="1"/>
          </p:cNvSpPr>
          <p:nvPr>
            <p:ph sz="half" idx="1"/>
          </p:nvPr>
        </p:nvSpPr>
        <p:spPr/>
        <p:txBody>
          <a:bodyPr/>
          <a:lstStyle/>
          <a:p>
            <a:r>
              <a:rPr lang="en-US" dirty="0" smtClean="0"/>
              <a:t>Spine: lumbar disc degeneration is present in 90% of people 50-55, yet no pain in many.</a:t>
            </a:r>
          </a:p>
          <a:p>
            <a:endParaRPr lang="en-US" dirty="0" smtClean="0"/>
          </a:p>
          <a:p>
            <a:r>
              <a:rPr lang="en-US" dirty="0" smtClean="0"/>
              <a:t>Neck: 98% of all men and women have degenerative changes in their necks with no neck pain</a:t>
            </a:r>
          </a:p>
          <a:p>
            <a:endParaRPr lang="en-US" dirty="0"/>
          </a:p>
        </p:txBody>
      </p:sp>
      <p:sp>
        <p:nvSpPr>
          <p:cNvPr id="4" name="Content Placeholder 3"/>
          <p:cNvSpPr>
            <a:spLocks noGrp="1"/>
          </p:cNvSpPr>
          <p:nvPr>
            <p:ph sz="half" idx="2"/>
          </p:nvPr>
        </p:nvSpPr>
        <p:spPr/>
        <p:txBody>
          <a:bodyPr/>
          <a:lstStyle/>
          <a:p>
            <a:r>
              <a:rPr lang="en-US" dirty="0" smtClean="0"/>
              <a:t>Shoulders: MRIs show 20% adults with no pain have partial rotator cuff tears and 15% have full tears. When 60 and over, 50% have torn rotator cuffs with no pain.</a:t>
            </a:r>
          </a:p>
          <a:p>
            <a:endParaRPr lang="en-US" dirty="0" smtClean="0"/>
          </a:p>
          <a:p>
            <a:r>
              <a:rPr lang="en-US" dirty="0" smtClean="0"/>
              <a:t>Knees: arthritis is visible in 85% adults on </a:t>
            </a:r>
            <a:r>
              <a:rPr lang="en-US" dirty="0" err="1" smtClean="0"/>
              <a:t>Xray</a:t>
            </a:r>
            <a:r>
              <a:rPr lang="en-US" dirty="0" smtClean="0"/>
              <a:t>, with no pain.</a:t>
            </a:r>
            <a:endParaRPr lang="en-US" dirty="0"/>
          </a:p>
        </p:txBody>
      </p:sp>
    </p:spTree>
    <p:extLst>
      <p:ext uri="{BB962C8B-B14F-4D97-AF65-F5344CB8AC3E}">
        <p14:creationId xmlns:p14="http://schemas.microsoft.com/office/powerpoint/2010/main" val="133100077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1025251"/>
          </a:xfrm>
        </p:spPr>
        <p:txBody>
          <a:bodyPr>
            <a:normAutofit/>
          </a:bodyPr>
          <a:lstStyle/>
          <a:p>
            <a:r>
              <a:rPr lang="en-US" sz="2800" dirty="0"/>
              <a:t>What is likely to amplify Pain and reduce Healing?</a:t>
            </a:r>
          </a:p>
        </p:txBody>
      </p:sp>
      <p:sp>
        <p:nvSpPr>
          <p:cNvPr id="3" name="Content Placeholder 2"/>
          <p:cNvSpPr>
            <a:spLocks noGrp="1"/>
          </p:cNvSpPr>
          <p:nvPr>
            <p:ph sz="quarter" idx="1"/>
          </p:nvPr>
        </p:nvSpPr>
        <p:spPr>
          <a:xfrm>
            <a:off x="189211" y="1755525"/>
            <a:ext cx="8503920" cy="4572000"/>
          </a:xfrm>
        </p:spPr>
        <p:txBody>
          <a:bodyPr>
            <a:normAutofit/>
          </a:bodyPr>
          <a:lstStyle/>
          <a:p>
            <a:pPr marL="0" indent="0">
              <a:buNone/>
            </a:pPr>
            <a:r>
              <a:rPr lang="en-US" sz="2400" dirty="0"/>
              <a:t>Fear</a:t>
            </a:r>
            <a:r>
              <a:rPr lang="en-US" sz="2400" dirty="0">
                <a:sym typeface="Wingdings"/>
              </a:rPr>
              <a:t> Anticipation Catastrophizing Anger/Despondency</a:t>
            </a:r>
            <a:endParaRPr lang="en-US" sz="2400" dirty="0"/>
          </a:p>
        </p:txBody>
      </p:sp>
      <p:sp>
        <p:nvSpPr>
          <p:cNvPr id="4" name="Down Arrow 3"/>
          <p:cNvSpPr/>
          <p:nvPr/>
        </p:nvSpPr>
        <p:spPr>
          <a:xfrm>
            <a:off x="7411664" y="2572001"/>
            <a:ext cx="484632" cy="978408"/>
          </a:xfrm>
          <a:prstGeom prst="downArrow">
            <a:avLst>
              <a:gd name="adj1" fmla="val 56635"/>
              <a:gd name="adj2" fmla="val 50000"/>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141338" y="3632952"/>
            <a:ext cx="8744551" cy="523220"/>
          </a:xfrm>
          <a:prstGeom prst="rect">
            <a:avLst/>
          </a:prstGeom>
          <a:noFill/>
        </p:spPr>
        <p:txBody>
          <a:bodyPr wrap="none" rtlCol="0">
            <a:spAutoFit/>
          </a:bodyPr>
          <a:lstStyle/>
          <a:p>
            <a:r>
              <a:rPr lang="en-US" sz="2800" dirty="0"/>
              <a:t>Loss of Income </a:t>
            </a:r>
            <a:r>
              <a:rPr lang="en-US" sz="2800" dirty="0">
                <a:sym typeface="Wingdings"/>
              </a:rPr>
              <a:t></a:t>
            </a:r>
            <a:r>
              <a:rPr lang="en-US" sz="2800" dirty="0"/>
              <a:t>Miss </a:t>
            </a:r>
            <a:r>
              <a:rPr lang="en-US" sz="2800" dirty="0" err="1"/>
              <a:t>Work</a:t>
            </a:r>
            <a:r>
              <a:rPr lang="en-US" sz="2800" dirty="0" err="1">
                <a:sym typeface="Wingdings"/>
              </a:rPr>
              <a:t></a:t>
            </a:r>
            <a:r>
              <a:rPr lang="en-US" sz="2800" dirty="0" err="1"/>
              <a:t>Poor</a:t>
            </a:r>
            <a:r>
              <a:rPr lang="en-US" sz="2800" dirty="0"/>
              <a:t> </a:t>
            </a:r>
            <a:r>
              <a:rPr lang="en-US" sz="2800" dirty="0" err="1"/>
              <a:t>Function</a:t>
            </a:r>
            <a:r>
              <a:rPr lang="en-US" sz="2800" dirty="0" err="1">
                <a:sym typeface="Wingdings"/>
              </a:rPr>
              <a:t></a:t>
            </a:r>
            <a:r>
              <a:rPr lang="en-US" sz="2800" dirty="0" err="1"/>
              <a:t>Poor</a:t>
            </a:r>
            <a:r>
              <a:rPr lang="en-US" sz="2800" dirty="0"/>
              <a:t> Sleep</a:t>
            </a:r>
          </a:p>
        </p:txBody>
      </p:sp>
      <p:sp>
        <p:nvSpPr>
          <p:cNvPr id="6" name="Down Arrow 5"/>
          <p:cNvSpPr/>
          <p:nvPr/>
        </p:nvSpPr>
        <p:spPr>
          <a:xfrm>
            <a:off x="1495195" y="4517077"/>
            <a:ext cx="484632" cy="97840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281111" y="5610178"/>
            <a:ext cx="8497164" cy="523220"/>
          </a:xfrm>
          <a:prstGeom prst="rect">
            <a:avLst/>
          </a:prstGeom>
          <a:noFill/>
        </p:spPr>
        <p:txBody>
          <a:bodyPr wrap="none" rtlCol="0">
            <a:spAutoFit/>
          </a:bodyPr>
          <a:lstStyle/>
          <a:p>
            <a:r>
              <a:rPr lang="en-US" sz="2800" dirty="0"/>
              <a:t>Battles with Insurers &amp;Loss of Status in Family and Work</a:t>
            </a:r>
          </a:p>
        </p:txBody>
      </p:sp>
    </p:spTree>
    <p:extLst>
      <p:ext uri="{BB962C8B-B14F-4D97-AF65-F5344CB8AC3E}">
        <p14:creationId xmlns:p14="http://schemas.microsoft.com/office/powerpoint/2010/main" val="311652592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normAutofit fontScale="90000"/>
          </a:bodyPr>
          <a:lstStyle/>
          <a:p>
            <a:pPr algn="ctr" eaLnBrk="1" fontAlgn="auto" hangingPunct="1">
              <a:spcAft>
                <a:spcPts val="0"/>
              </a:spcAft>
              <a:defRPr/>
            </a:pPr>
            <a:r>
              <a:rPr lang="en-US" sz="3200" dirty="0">
                <a:ea typeface="+mj-ea"/>
                <a:cs typeface="+mj-cs"/>
              </a:rPr>
              <a:t>Dr. Jackie Gardner-Nix, MB.BS., PhD., MRCP(UK)</a:t>
            </a:r>
          </a:p>
        </p:txBody>
      </p:sp>
      <p:sp>
        <p:nvSpPr>
          <p:cNvPr id="20482" name="Rectangle 3"/>
          <p:cNvSpPr>
            <a:spLocks noGrp="1" noChangeArrowheads="1"/>
          </p:cNvSpPr>
          <p:nvPr>
            <p:ph sz="quarter" idx="1"/>
          </p:nvPr>
        </p:nvSpPr>
        <p:spPr>
          <a:xfrm>
            <a:off x="599682" y="2100926"/>
            <a:ext cx="8153400" cy="5232400"/>
          </a:xfrm>
        </p:spPr>
        <p:txBody>
          <a:bodyPr>
            <a:normAutofit/>
          </a:bodyPr>
          <a:lstStyle/>
          <a:p>
            <a:pPr marL="0" indent="0" algn="ctr" eaLnBrk="1" hangingPunct="1">
              <a:lnSpc>
                <a:spcPct val="90000"/>
              </a:lnSpc>
              <a:buFont typeface="Wingdings" pitchFamily="2" charset="2"/>
              <a:buNone/>
            </a:pPr>
            <a:r>
              <a:rPr lang="en-US" b="1" dirty="0"/>
              <a:t>Physician and Associate Professor </a:t>
            </a:r>
          </a:p>
          <a:p>
            <a:pPr marL="0" indent="0" algn="ctr" eaLnBrk="1" hangingPunct="1">
              <a:lnSpc>
                <a:spcPct val="90000"/>
              </a:lnSpc>
              <a:buFont typeface="Wingdings" pitchFamily="2" charset="2"/>
              <a:buNone/>
            </a:pPr>
            <a:r>
              <a:rPr lang="en-US" dirty="0"/>
              <a:t>University of Toronto </a:t>
            </a:r>
          </a:p>
          <a:p>
            <a:pPr marL="0" indent="0" algn="ctr" eaLnBrk="1" hangingPunct="1">
              <a:lnSpc>
                <a:spcPct val="90000"/>
              </a:lnSpc>
              <a:buFont typeface="Wingdings" pitchFamily="2" charset="2"/>
              <a:buNone/>
            </a:pPr>
            <a:r>
              <a:rPr lang="en-US" dirty="0"/>
              <a:t>Chronic Pain Consultant</a:t>
            </a:r>
          </a:p>
          <a:p>
            <a:pPr marL="0" indent="0" algn="ctr" eaLnBrk="1" hangingPunct="1">
              <a:lnSpc>
                <a:spcPct val="90000"/>
              </a:lnSpc>
              <a:buFont typeface="Wingdings" pitchFamily="2" charset="2"/>
              <a:buNone/>
            </a:pPr>
            <a:r>
              <a:rPr lang="en-US" sz="2400" dirty="0"/>
              <a:t>St. Michael</a:t>
            </a:r>
            <a:r>
              <a:rPr lang="en-CA" altLang="en-US" sz="2400" dirty="0"/>
              <a:t>’</a:t>
            </a:r>
            <a:r>
              <a:rPr lang="en-US" altLang="ja-JP" sz="2400" dirty="0"/>
              <a:t>s Hospital </a:t>
            </a:r>
            <a:r>
              <a:rPr lang="en-US" sz="2400" dirty="0"/>
              <a:t>Pain Clinic, Toronto.</a:t>
            </a:r>
          </a:p>
          <a:p>
            <a:pPr marL="0" indent="0" algn="ctr" eaLnBrk="1" hangingPunct="1">
              <a:lnSpc>
                <a:spcPct val="90000"/>
              </a:lnSpc>
              <a:buFont typeface="Wingdings" pitchFamily="2" charset="2"/>
              <a:buNone/>
            </a:pPr>
            <a:r>
              <a:rPr lang="en-US" sz="2400" dirty="0"/>
              <a:t>Northumberland Hills Hospital Cobourg</a:t>
            </a:r>
          </a:p>
          <a:p>
            <a:pPr marL="0" indent="0" algn="ctr" eaLnBrk="1" hangingPunct="1">
              <a:lnSpc>
                <a:spcPct val="90000"/>
              </a:lnSpc>
              <a:buFont typeface="Wingdings" pitchFamily="2" charset="2"/>
              <a:buNone/>
            </a:pPr>
            <a:r>
              <a:rPr lang="en-US" sz="2400" dirty="0"/>
              <a:t>Medical Director, NeuroNova Centre for Mindful Solutions</a:t>
            </a:r>
          </a:p>
        </p:txBody>
      </p:sp>
    </p:spTree>
  </p:cSld>
  <p:clrMapOvr>
    <a:masterClrMapping/>
  </p:clrMapOvr>
  <p:transition xmlns:p14="http://schemas.microsoft.com/office/powerpoint/2010/mai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Predisposition to Chronic Pain?</a:t>
            </a:r>
          </a:p>
        </p:txBody>
      </p:sp>
      <p:sp>
        <p:nvSpPr>
          <p:cNvPr id="3" name="Content Placeholder 2"/>
          <p:cNvSpPr>
            <a:spLocks noGrp="1"/>
          </p:cNvSpPr>
          <p:nvPr>
            <p:ph sz="quarter" idx="1"/>
          </p:nvPr>
        </p:nvSpPr>
        <p:spPr/>
        <p:txBody>
          <a:bodyPr>
            <a:normAutofit fontScale="92500"/>
          </a:bodyPr>
          <a:lstStyle/>
          <a:p>
            <a:pPr marL="0" indent="0" algn="ctr">
              <a:buNone/>
            </a:pPr>
            <a:r>
              <a:rPr lang="en-CA" sz="3400" b="1" dirty="0"/>
              <a:t>Brain white matter structural properties predict transition to chronic pain</a:t>
            </a:r>
            <a:endParaRPr lang="en-CA" sz="3400" dirty="0"/>
          </a:p>
          <a:p>
            <a:pPr marL="0" indent="0">
              <a:buNone/>
            </a:pPr>
            <a:r>
              <a:rPr lang="en-CA" sz="2300" dirty="0">
                <a:hlinkClick r:id="rId3"/>
              </a:rPr>
              <a:t>Ali Mansour</a:t>
            </a:r>
            <a:r>
              <a:rPr lang="en-CA" sz="2300" dirty="0"/>
              <a:t>,</a:t>
            </a:r>
            <a:r>
              <a:rPr lang="en-CA" sz="2300" baseline="30000" dirty="0"/>
              <a:t>1</a:t>
            </a:r>
            <a:r>
              <a:rPr lang="en-CA" sz="2300" dirty="0"/>
              <a:t> </a:t>
            </a:r>
            <a:r>
              <a:rPr lang="en-CA" sz="2300" dirty="0">
                <a:hlinkClick r:id="rId4"/>
              </a:rPr>
              <a:t>Marwan N. Baliki</a:t>
            </a:r>
            <a:r>
              <a:rPr lang="en-CA" sz="2300" dirty="0"/>
              <a:t>,</a:t>
            </a:r>
            <a:r>
              <a:rPr lang="en-CA" sz="2300" baseline="30000" dirty="0"/>
              <a:t>1</a:t>
            </a:r>
            <a:r>
              <a:rPr lang="en-CA" sz="2300" dirty="0"/>
              <a:t> </a:t>
            </a:r>
            <a:r>
              <a:rPr lang="en-CA" sz="2300" dirty="0">
                <a:hlinkClick r:id="rId5"/>
              </a:rPr>
              <a:t>Lejian Huang</a:t>
            </a:r>
            <a:r>
              <a:rPr lang="en-CA" sz="2300" dirty="0"/>
              <a:t>,</a:t>
            </a:r>
            <a:r>
              <a:rPr lang="en-CA" sz="2300" baseline="30000" dirty="0"/>
              <a:t>1</a:t>
            </a:r>
            <a:r>
              <a:rPr lang="en-CA" sz="2300" dirty="0"/>
              <a:t> </a:t>
            </a:r>
            <a:r>
              <a:rPr lang="en-CA" sz="2300" dirty="0">
                <a:hlinkClick r:id="rId6"/>
              </a:rPr>
              <a:t>Souraya Torbey</a:t>
            </a:r>
            <a:r>
              <a:rPr lang="en-CA" sz="2300" dirty="0"/>
              <a:t>,</a:t>
            </a:r>
            <a:r>
              <a:rPr lang="en-CA" sz="2300" baseline="30000" dirty="0"/>
              <a:t>1</a:t>
            </a:r>
            <a:r>
              <a:rPr lang="en-CA" sz="2300" dirty="0"/>
              <a:t> </a:t>
            </a:r>
            <a:r>
              <a:rPr lang="en-CA" sz="2300" dirty="0">
                <a:hlinkClick r:id="rId7"/>
              </a:rPr>
              <a:t>K. Herrmann</a:t>
            </a:r>
            <a:r>
              <a:rPr lang="en-CA" sz="2300" dirty="0"/>
              <a:t>,</a:t>
            </a:r>
            <a:r>
              <a:rPr lang="en-CA" sz="2300" baseline="30000" dirty="0"/>
              <a:t>1</a:t>
            </a:r>
            <a:r>
              <a:rPr lang="en-CA" sz="2300" dirty="0"/>
              <a:t> </a:t>
            </a:r>
            <a:r>
              <a:rPr lang="en-CA" sz="2300" dirty="0">
                <a:hlinkClick r:id="rId8"/>
              </a:rPr>
              <a:t>Thomas J. Schnitzer</a:t>
            </a:r>
            <a:r>
              <a:rPr lang="en-CA" sz="2300" dirty="0"/>
              <a:t>,</a:t>
            </a:r>
            <a:r>
              <a:rPr lang="en-CA" sz="2300" baseline="30000" dirty="0"/>
              <a:t>2</a:t>
            </a:r>
            <a:r>
              <a:rPr lang="en-CA" sz="2300" dirty="0"/>
              <a:t> and </a:t>
            </a:r>
            <a:r>
              <a:rPr lang="en-CA" sz="2300" dirty="0">
                <a:hlinkClick r:id="rId9"/>
              </a:rPr>
              <a:t>A. Vania Apkarian</a:t>
            </a:r>
            <a:r>
              <a:rPr lang="en-CA" sz="2300" baseline="30000" dirty="0"/>
              <a:t>1,*</a:t>
            </a:r>
            <a:endParaRPr lang="en-CA" sz="2300" dirty="0"/>
          </a:p>
          <a:p>
            <a:pPr marL="0" indent="0">
              <a:buNone/>
            </a:pPr>
            <a:r>
              <a:rPr lang="en-US" dirty="0"/>
              <a:t>	</a:t>
            </a:r>
            <a:r>
              <a:rPr lang="en-CA" sz="2300" dirty="0">
                <a:hlinkClick r:id="rId10"/>
              </a:rPr>
              <a:t>Pain. 2013 Oct; 154(10): 2160–2168.</a:t>
            </a:r>
            <a:endParaRPr lang="en-CA" sz="2300" dirty="0"/>
          </a:p>
          <a:p>
            <a:pPr marL="0" indent="0">
              <a:buNone/>
            </a:pPr>
            <a:r>
              <a:rPr lang="en-US" b="1" dirty="0"/>
              <a:t>Abstract Extract:</a:t>
            </a:r>
            <a:endParaRPr lang="en-CA" b="1" dirty="0"/>
          </a:p>
          <a:p>
            <a:pPr marL="0" indent="0">
              <a:buNone/>
            </a:pPr>
            <a:r>
              <a:rPr lang="en-CA" b="1" dirty="0"/>
              <a:t>“We can conclude that brain structural differences, most likely existing prior to the back pain inciting event and independent of the back pain, predisposes subjects to pain </a:t>
            </a:r>
            <a:r>
              <a:rPr lang="en-CA" b="1" dirty="0" err="1"/>
              <a:t>chronification</a:t>
            </a:r>
            <a:r>
              <a:rPr lang="en-CA" b="1" dirty="0"/>
              <a:t>”</a:t>
            </a:r>
          </a:p>
          <a:p>
            <a:endParaRPr lang="en-US" b="1" dirty="0"/>
          </a:p>
        </p:txBody>
      </p:sp>
    </p:spTree>
    <p:extLst>
      <p:ext uri="{BB962C8B-B14F-4D97-AF65-F5344CB8AC3E}">
        <p14:creationId xmlns:p14="http://schemas.microsoft.com/office/powerpoint/2010/main" val="287720263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eaLnBrk="1" hangingPunct="1"/>
            <a:r>
              <a:rPr lang="en-US"/>
              <a:t>Stress and Healing</a:t>
            </a:r>
          </a:p>
        </p:txBody>
      </p:sp>
      <p:sp>
        <p:nvSpPr>
          <p:cNvPr id="34818" name="Rectangle 3"/>
          <p:cNvSpPr>
            <a:spLocks noGrp="1" noChangeArrowheads="1"/>
          </p:cNvSpPr>
          <p:nvPr>
            <p:ph sz="quarter" idx="1"/>
          </p:nvPr>
        </p:nvSpPr>
        <p:spPr>
          <a:xfrm>
            <a:off x="589603" y="1452319"/>
            <a:ext cx="8153400" cy="5257800"/>
          </a:xfrm>
        </p:spPr>
        <p:txBody>
          <a:bodyPr>
            <a:normAutofit/>
          </a:bodyPr>
          <a:lstStyle/>
          <a:p>
            <a:pPr eaLnBrk="1" hangingPunct="1">
              <a:lnSpc>
                <a:spcPct val="120000"/>
              </a:lnSpc>
              <a:spcAft>
                <a:spcPts val="600"/>
              </a:spcAft>
            </a:pPr>
            <a:endParaRPr lang="en-US" sz="1800" dirty="0"/>
          </a:p>
          <a:p>
            <a:pPr>
              <a:lnSpc>
                <a:spcPct val="120000"/>
              </a:lnSpc>
              <a:spcAft>
                <a:spcPts val="600"/>
              </a:spcAft>
            </a:pPr>
            <a:r>
              <a:rPr lang="en-US" sz="2400" u="sng" dirty="0">
                <a:latin typeface="Times New Roman"/>
                <a:cs typeface="Times New Roman"/>
                <a:hlinkClick r:id="rId3"/>
              </a:rPr>
              <a:t>Wound healing and stress</a:t>
            </a:r>
            <a:r>
              <a:rPr lang="en-US" sz="1800" u="sng" dirty="0">
                <a:hlinkClick r:id="rId3"/>
              </a:rPr>
              <a:t>:</a:t>
            </a:r>
          </a:p>
          <a:p>
            <a:pPr marL="0" indent="0">
              <a:lnSpc>
                <a:spcPct val="120000"/>
              </a:lnSpc>
              <a:spcAft>
                <a:spcPts val="600"/>
              </a:spcAft>
              <a:buNone/>
            </a:pPr>
            <a:r>
              <a:rPr lang="en-US" sz="1800" u="sng" dirty="0">
                <a:hlinkClick r:id="rId3"/>
              </a:rPr>
              <a:t>:https://www.ncbi.nlm.nih.gov/pmc/articles/PMC3052954/</a:t>
            </a:r>
            <a:endParaRPr lang="en-CA" sz="1800" dirty="0"/>
          </a:p>
          <a:p>
            <a:pPr marL="0" indent="0">
              <a:lnSpc>
                <a:spcPct val="120000"/>
              </a:lnSpc>
              <a:spcAft>
                <a:spcPts val="600"/>
              </a:spcAft>
              <a:buNone/>
            </a:pPr>
            <a:r>
              <a:rPr lang="en-US" sz="1800" dirty="0" smtClean="0"/>
              <a:t>“</a:t>
            </a:r>
            <a:r>
              <a:rPr lang="en-CA" sz="1800" dirty="0"/>
              <a:t>Couples' blister wounds healed more slowly following the marital conflict visit than after the social support visit, suggesting that the stress induced by the discussion of marital disagreements interfered with wound </a:t>
            </a:r>
            <a:r>
              <a:rPr lang="en-CA" sz="1800" dirty="0" smtClean="0"/>
              <a:t>repair”</a:t>
            </a:r>
          </a:p>
          <a:p>
            <a:pPr marL="0" indent="0">
              <a:lnSpc>
                <a:spcPct val="120000"/>
              </a:lnSpc>
              <a:spcAft>
                <a:spcPts val="600"/>
              </a:spcAft>
              <a:buNone/>
            </a:pPr>
            <a:endParaRPr lang="en-CA" sz="1800" dirty="0"/>
          </a:p>
          <a:p>
            <a:pPr marL="0" indent="0">
              <a:lnSpc>
                <a:spcPct val="120000"/>
              </a:lnSpc>
              <a:spcAft>
                <a:spcPts val="600"/>
              </a:spcAft>
              <a:buNone/>
            </a:pPr>
            <a:r>
              <a:rPr lang="en-CA" sz="1800" dirty="0" smtClean="0"/>
              <a:t>“</a:t>
            </a:r>
            <a:r>
              <a:rPr lang="en-CA" sz="1800" dirty="0"/>
              <a:t>The blister wounds in high hostile couples healed at only 60% of the rate of low hostile </a:t>
            </a:r>
            <a:r>
              <a:rPr lang="en-CA" sz="1800" dirty="0" smtClean="0"/>
              <a:t>couples”</a:t>
            </a:r>
            <a:endParaRPr lang="en-US" sz="1800" dirty="0"/>
          </a:p>
        </p:txBody>
      </p:sp>
    </p:spTree>
  </p:cSld>
  <p:clrMapOvr>
    <a:masterClrMapping/>
  </p:clrMapOvr>
  <p:transition xmlns:p14="http://schemas.microsoft.com/office/powerpoint/2010/main" spd="slow"/>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818">
                                            <p:txEl>
                                              <p:pRg st="1" end="1"/>
                                            </p:txEl>
                                          </p:spTgt>
                                        </p:tgtEl>
                                        <p:attrNameLst>
                                          <p:attrName>style.visibility</p:attrName>
                                        </p:attrNameLst>
                                      </p:cBhvr>
                                      <p:to>
                                        <p:strVal val="visible"/>
                                      </p:to>
                                    </p:set>
                                    <p:animEffect transition="in" filter="fade">
                                      <p:cBhvr>
                                        <p:cTn id="7" dur="500"/>
                                        <p:tgtEl>
                                          <p:spTgt spid="3481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4818">
                                            <p:txEl>
                                              <p:pRg st="2" end="2"/>
                                            </p:txEl>
                                          </p:spTgt>
                                        </p:tgtEl>
                                        <p:attrNameLst>
                                          <p:attrName>style.visibility</p:attrName>
                                        </p:attrNameLst>
                                      </p:cBhvr>
                                      <p:to>
                                        <p:strVal val="visible"/>
                                      </p:to>
                                    </p:set>
                                    <p:animEffect transition="in" filter="fade">
                                      <p:cBhvr>
                                        <p:cTn id="12" dur="500"/>
                                        <p:tgtEl>
                                          <p:spTgt spid="3481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4818">
                                            <p:txEl>
                                              <p:pRg st="3" end="3"/>
                                            </p:txEl>
                                          </p:spTgt>
                                        </p:tgtEl>
                                        <p:attrNameLst>
                                          <p:attrName>style.visibility</p:attrName>
                                        </p:attrNameLst>
                                      </p:cBhvr>
                                      <p:to>
                                        <p:strVal val="visible"/>
                                      </p:to>
                                    </p:set>
                                    <p:animEffect transition="in" filter="fade">
                                      <p:cBhvr>
                                        <p:cTn id="17" dur="500"/>
                                        <p:tgtEl>
                                          <p:spTgt spid="3481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4818">
                                            <p:txEl>
                                              <p:pRg st="5" end="5"/>
                                            </p:txEl>
                                          </p:spTgt>
                                        </p:tgtEl>
                                        <p:attrNameLst>
                                          <p:attrName>style.visibility</p:attrName>
                                        </p:attrNameLst>
                                      </p:cBhvr>
                                      <p:to>
                                        <p:strVal val="visible"/>
                                      </p:to>
                                    </p:set>
                                    <p:animEffect transition="in" filter="fade">
                                      <p:cBhvr>
                                        <p:cTn id="22" dur="500"/>
                                        <p:tgtEl>
                                          <p:spTgt spid="3481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normAutofit/>
          </a:bodyPr>
          <a:lstStyle/>
          <a:p>
            <a:pPr eaLnBrk="1" hangingPunct="1"/>
            <a:r>
              <a:rPr lang="en-CA" sz="2800" dirty="0"/>
              <a:t>Being Stressed is not good for us… Research shows:</a:t>
            </a:r>
            <a:endParaRPr lang="en-US" sz="2800" dirty="0"/>
          </a:p>
        </p:txBody>
      </p:sp>
      <p:sp>
        <p:nvSpPr>
          <p:cNvPr id="36866" name="Rectangle 3"/>
          <p:cNvSpPr>
            <a:spLocks noGrp="1" noChangeArrowheads="1"/>
          </p:cNvSpPr>
          <p:nvPr>
            <p:ph sz="quarter" idx="1"/>
          </p:nvPr>
        </p:nvSpPr>
        <p:spPr>
          <a:xfrm>
            <a:off x="612775" y="1600200"/>
            <a:ext cx="8153400" cy="4800600"/>
          </a:xfrm>
        </p:spPr>
        <p:txBody>
          <a:bodyPr>
            <a:normAutofit/>
          </a:bodyPr>
          <a:lstStyle/>
          <a:p>
            <a:r>
              <a:rPr lang="en-US" sz="2200" dirty="0"/>
              <a:t>Adverse emotions (e.g. chronic anger: are associated with increased pain and increased opioid requirements</a:t>
            </a:r>
          </a:p>
          <a:p>
            <a:pPr marL="0" indent="0">
              <a:buNone/>
            </a:pPr>
            <a:r>
              <a:rPr lang="en-US" sz="1200" dirty="0" err="1"/>
              <a:t>Bruehl</a:t>
            </a:r>
            <a:r>
              <a:rPr lang="en-US" sz="1200" dirty="0"/>
              <a:t> S., J. W. Burns, O. Y. Chung, B. Johnson, and P. Ward. 2002. Anger and pain sensitivity in chronic low-back pain patients and pain-free controls: The role of endogenous opioids. </a:t>
            </a:r>
            <a:r>
              <a:rPr lang="en-US" sz="1200" i="1" dirty="0"/>
              <a:t>Pain</a:t>
            </a:r>
            <a:r>
              <a:rPr lang="en-US" sz="1200" dirty="0"/>
              <a:t> 99 (1-2): 223-233. </a:t>
            </a:r>
            <a:endParaRPr lang="en-CA" sz="1200" dirty="0"/>
          </a:p>
          <a:p>
            <a:r>
              <a:rPr lang="en-US" sz="1200" dirty="0" err="1"/>
              <a:t>Bruehl</a:t>
            </a:r>
            <a:r>
              <a:rPr lang="en-US" sz="1200" dirty="0"/>
              <a:t> S., O. Y. Chung, J. W. Burns, and S. </a:t>
            </a:r>
            <a:r>
              <a:rPr lang="en-US" sz="1200" dirty="0" err="1"/>
              <a:t>Biridepalli</a:t>
            </a:r>
            <a:r>
              <a:rPr lang="en-US" sz="1200" dirty="0"/>
              <a:t>. 2003. The association between anger expression and chronic pain intensity: Evidence for partial mediation by endogenous opioid dysfunction. </a:t>
            </a:r>
            <a:r>
              <a:rPr lang="en-US" sz="1200" i="1" dirty="0"/>
              <a:t>Pain</a:t>
            </a:r>
            <a:r>
              <a:rPr lang="en-US" sz="1200" dirty="0"/>
              <a:t> 106(3): 317-324. </a:t>
            </a:r>
          </a:p>
          <a:p>
            <a:endParaRPr lang="en-CA" sz="1200" dirty="0"/>
          </a:p>
          <a:p>
            <a:r>
              <a:rPr lang="en-US" sz="1600" dirty="0"/>
              <a:t> </a:t>
            </a:r>
            <a:r>
              <a:rPr lang="en-US" sz="2200" dirty="0"/>
              <a:t>Lack of forgiveness is associated with low back pain </a:t>
            </a:r>
            <a:r>
              <a:rPr lang="en-GB" sz="1100" dirty="0"/>
              <a:t>Carson J. W., F. J. Keefe, V. </a:t>
            </a:r>
            <a:r>
              <a:rPr lang="en-GB" sz="1100" dirty="0" err="1"/>
              <a:t>Goli</a:t>
            </a:r>
            <a:r>
              <a:rPr lang="en-GB" sz="1100" dirty="0"/>
              <a:t>, A. M. Fras, T. R. Lynch, S. R. Thorp, et al. 2005. Forgiveness and chronic low-back pain: A preliminary study examining the relationship of forgiveness to pain, anger, and psychological distress. </a:t>
            </a:r>
            <a:r>
              <a:rPr lang="en-US" sz="1100" i="1" dirty="0"/>
              <a:t>Pain</a:t>
            </a:r>
            <a:r>
              <a:rPr lang="en-US" sz="1100" dirty="0"/>
              <a:t> 6: 84-91.</a:t>
            </a:r>
          </a:p>
          <a:p>
            <a:endParaRPr lang="en-CA" sz="1100" dirty="0"/>
          </a:p>
          <a:p>
            <a:r>
              <a:rPr lang="en-CA" sz="2200" dirty="0" smtClean="0"/>
              <a:t>Autoimmune </a:t>
            </a:r>
            <a:r>
              <a:rPr lang="en-CA" sz="2200" dirty="0"/>
              <a:t>conditions and many adult illnesses are associated with prior childhood stressors (ACE study). </a:t>
            </a:r>
            <a:r>
              <a:rPr lang="en-CA" sz="1200" dirty="0"/>
              <a:t>https://</a:t>
            </a:r>
            <a:r>
              <a:rPr lang="en-CA" sz="1200" dirty="0" err="1"/>
              <a:t>web.archive.org</a:t>
            </a:r>
            <a:r>
              <a:rPr lang="en-CA" sz="1200" dirty="0"/>
              <a:t>/web/20151227092712/http://</a:t>
            </a:r>
            <a:r>
              <a:rPr lang="en-CA" sz="1200" dirty="0" err="1"/>
              <a:t>www.cdc.gov</a:t>
            </a:r>
            <a:r>
              <a:rPr lang="en-CA" sz="1200" dirty="0"/>
              <a:t>/</a:t>
            </a:r>
            <a:r>
              <a:rPr lang="en-CA" sz="1200" dirty="0" err="1"/>
              <a:t>violenceprevention</a:t>
            </a:r>
            <a:r>
              <a:rPr lang="en-CA" sz="1200" dirty="0"/>
              <a:t>/</a:t>
            </a:r>
            <a:r>
              <a:rPr lang="en-CA" sz="1200" dirty="0" err="1"/>
              <a:t>acestudy</a:t>
            </a:r>
            <a:r>
              <a:rPr lang="en-CA" sz="1200" dirty="0"/>
              <a:t>/</a:t>
            </a:r>
            <a:r>
              <a:rPr lang="en-CA" sz="1200" dirty="0" err="1"/>
              <a:t>index.html</a:t>
            </a:r>
            <a:endParaRPr lang="en-CA" sz="1200" dirty="0"/>
          </a:p>
        </p:txBody>
      </p:sp>
    </p:spTree>
  </p:cSld>
  <p:clrMapOvr>
    <a:masterClrMapping/>
  </p:clrMapOvr>
  <p:transition xmlns:p14="http://schemas.microsoft.com/office/powerpoint/2010/main" spd="slow"/>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6866">
                                            <p:txEl>
                                              <p:pRg st="0" end="0"/>
                                            </p:txEl>
                                          </p:spTgt>
                                        </p:tgtEl>
                                        <p:attrNameLst>
                                          <p:attrName>style.visibility</p:attrName>
                                        </p:attrNameLst>
                                      </p:cBhvr>
                                      <p:to>
                                        <p:strVal val="visible"/>
                                      </p:to>
                                    </p:set>
                                    <p:animEffect transition="in" filter="fade">
                                      <p:cBhvr>
                                        <p:cTn id="7" dur="500"/>
                                        <p:tgtEl>
                                          <p:spTgt spid="3686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866">
                                            <p:txEl>
                                              <p:pRg st="1" end="1"/>
                                            </p:txEl>
                                          </p:spTgt>
                                        </p:tgtEl>
                                        <p:attrNameLst>
                                          <p:attrName>style.visibility</p:attrName>
                                        </p:attrNameLst>
                                      </p:cBhvr>
                                      <p:to>
                                        <p:strVal val="visible"/>
                                      </p:to>
                                    </p:set>
                                    <p:animEffect transition="in" filter="fade">
                                      <p:cBhvr>
                                        <p:cTn id="12" dur="500"/>
                                        <p:tgtEl>
                                          <p:spTgt spid="3686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6866">
                                            <p:txEl>
                                              <p:pRg st="2" end="2"/>
                                            </p:txEl>
                                          </p:spTgt>
                                        </p:tgtEl>
                                        <p:attrNameLst>
                                          <p:attrName>style.visibility</p:attrName>
                                        </p:attrNameLst>
                                      </p:cBhvr>
                                      <p:to>
                                        <p:strVal val="visible"/>
                                      </p:to>
                                    </p:set>
                                    <p:animEffect transition="in" filter="fade">
                                      <p:cBhvr>
                                        <p:cTn id="17" dur="500"/>
                                        <p:tgtEl>
                                          <p:spTgt spid="3686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6866">
                                            <p:txEl>
                                              <p:pRg st="4" end="4"/>
                                            </p:txEl>
                                          </p:spTgt>
                                        </p:tgtEl>
                                        <p:attrNameLst>
                                          <p:attrName>style.visibility</p:attrName>
                                        </p:attrNameLst>
                                      </p:cBhvr>
                                      <p:to>
                                        <p:strVal val="visible"/>
                                      </p:to>
                                    </p:set>
                                    <p:animEffect transition="in" filter="fade">
                                      <p:cBhvr>
                                        <p:cTn id="22" dur="500"/>
                                        <p:tgtEl>
                                          <p:spTgt spid="3686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6866">
                                            <p:txEl>
                                              <p:pRg st="6" end="6"/>
                                            </p:txEl>
                                          </p:spTgt>
                                        </p:tgtEl>
                                        <p:attrNameLst>
                                          <p:attrName>style.visibility</p:attrName>
                                        </p:attrNameLst>
                                      </p:cBhvr>
                                      <p:to>
                                        <p:strVal val="visible"/>
                                      </p:to>
                                    </p:set>
                                    <p:animEffect transition="in" filter="fade">
                                      <p:cBhvr>
                                        <p:cTn id="27" dur="500"/>
                                        <p:tgtEl>
                                          <p:spTgt spid="3686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599"/>
            <a:ext cx="8534400" cy="1057401"/>
          </a:xfrm>
        </p:spPr>
        <p:txBody>
          <a:bodyPr>
            <a:normAutofit fontScale="90000"/>
          </a:bodyPr>
          <a:lstStyle/>
          <a:p>
            <a:r>
              <a:rPr lang="en-US" dirty="0"/>
              <a:t>Genetics and Epigenetics </a:t>
            </a:r>
            <a:br>
              <a:rPr lang="en-US" dirty="0"/>
            </a:br>
            <a:r>
              <a:rPr lang="en-US" dirty="0"/>
              <a:t>         </a:t>
            </a:r>
            <a:r>
              <a:rPr lang="en-US" sz="2200" dirty="0"/>
              <a:t>genetics loads the gun                     environment pulls the trigger</a:t>
            </a:r>
          </a:p>
        </p:txBody>
      </p:sp>
      <p:sp>
        <p:nvSpPr>
          <p:cNvPr id="3" name="Content Placeholder 2"/>
          <p:cNvSpPr>
            <a:spLocks noGrp="1"/>
          </p:cNvSpPr>
          <p:nvPr>
            <p:ph idx="1"/>
          </p:nvPr>
        </p:nvSpPr>
        <p:spPr>
          <a:xfrm>
            <a:off x="322569" y="1862666"/>
            <a:ext cx="8503920" cy="4572000"/>
          </a:xfrm>
        </p:spPr>
        <p:txBody>
          <a:bodyPr>
            <a:normAutofit/>
          </a:bodyPr>
          <a:lstStyle/>
          <a:p>
            <a:r>
              <a:rPr lang="en-US" sz="2800" dirty="0"/>
              <a:t>COMT gene affects how much pain and </a:t>
            </a:r>
            <a:r>
              <a:rPr lang="en-US" sz="2800" b="1" dirty="0"/>
              <a:t>stress</a:t>
            </a:r>
            <a:r>
              <a:rPr lang="en-US" sz="2800" dirty="0"/>
              <a:t> we feel </a:t>
            </a:r>
            <a:r>
              <a:rPr lang="en-US" sz="1400" dirty="0"/>
              <a:t>https://</a:t>
            </a:r>
            <a:r>
              <a:rPr lang="en-US" sz="1400" dirty="0" err="1"/>
              <a:t>academic.oup.com</a:t>
            </a:r>
            <a:r>
              <a:rPr lang="en-US" sz="1400" dirty="0"/>
              <a:t>/</a:t>
            </a:r>
            <a:r>
              <a:rPr lang="en-US" sz="1400" dirty="0" err="1"/>
              <a:t>hmg</a:t>
            </a:r>
            <a:r>
              <a:rPr lang="en-US" sz="1400" dirty="0"/>
              <a:t>/article/14/1/135/2355796</a:t>
            </a:r>
          </a:p>
          <a:p>
            <a:r>
              <a:rPr lang="en-US" sz="2800" dirty="0"/>
              <a:t>Identical twin studies show epigenetics: </a:t>
            </a:r>
            <a:r>
              <a:rPr lang="en-US" sz="2800" dirty="0" err="1"/>
              <a:t>e.g</a:t>
            </a:r>
            <a:r>
              <a:rPr lang="en-US" sz="2800" dirty="0"/>
              <a:t> celiac</a:t>
            </a:r>
          </a:p>
          <a:p>
            <a:r>
              <a:rPr lang="en-US" sz="1400" dirty="0"/>
              <a:t>https://</a:t>
            </a:r>
            <a:r>
              <a:rPr lang="en-US" sz="1400" dirty="0" err="1"/>
              <a:t>www.ncbi.nlm.nih.gov</a:t>
            </a:r>
            <a:r>
              <a:rPr lang="en-US" sz="1400" dirty="0"/>
              <a:t>/</a:t>
            </a:r>
            <a:r>
              <a:rPr lang="en-US" sz="1400" dirty="0" err="1"/>
              <a:t>pmc</a:t>
            </a:r>
            <a:r>
              <a:rPr lang="en-US" sz="1400" dirty="0"/>
              <a:t>/articles/PMC3093958/</a:t>
            </a:r>
          </a:p>
          <a:p>
            <a:r>
              <a:rPr lang="en-US" sz="2800" dirty="0"/>
              <a:t>Genetics can be balanced by parental support </a:t>
            </a:r>
            <a:r>
              <a:rPr lang="en-US" sz="2400" dirty="0"/>
              <a:t>(serotonin reuptake inhibitor gene in depression susceptibility) </a:t>
            </a:r>
            <a:r>
              <a:rPr lang="en-US" sz="1200" dirty="0"/>
              <a:t>https://</a:t>
            </a:r>
            <a:r>
              <a:rPr lang="en-US" sz="1200" dirty="0" err="1"/>
              <a:t>www.pnas.org</a:t>
            </a:r>
            <a:r>
              <a:rPr lang="en-US" sz="1200" dirty="0"/>
              <a:t>/content/101/49/17316.short</a:t>
            </a:r>
          </a:p>
          <a:p>
            <a:r>
              <a:rPr lang="en-US" sz="2800" dirty="0"/>
              <a:t>Telomerase </a:t>
            </a:r>
            <a:r>
              <a:rPr lang="en-US" sz="2800" dirty="0" smtClean="0"/>
              <a:t>activity (decreases aging): </a:t>
            </a:r>
            <a:r>
              <a:rPr lang="en-US" sz="2800" dirty="0"/>
              <a:t>enhanced by mindfulness </a:t>
            </a:r>
            <a:r>
              <a:rPr lang="en-US" sz="1400" dirty="0"/>
              <a:t>training https://</a:t>
            </a:r>
            <a:r>
              <a:rPr lang="en-US" sz="1400" dirty="0" err="1"/>
              <a:t>www.sciencedirect.com</a:t>
            </a:r>
            <a:r>
              <a:rPr lang="en-US" sz="1400" dirty="0"/>
              <a:t>/science/article/</a:t>
            </a:r>
            <a:r>
              <a:rPr lang="en-US" sz="1400" dirty="0" err="1"/>
              <a:t>pii</a:t>
            </a:r>
            <a:r>
              <a:rPr lang="en-US" sz="1400" dirty="0"/>
              <a:t>/S0306453013004538</a:t>
            </a:r>
          </a:p>
        </p:txBody>
      </p:sp>
    </p:spTree>
    <p:extLst>
      <p:ext uri="{BB962C8B-B14F-4D97-AF65-F5344CB8AC3E}">
        <p14:creationId xmlns:p14="http://schemas.microsoft.com/office/powerpoint/2010/main" val="405662308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rmAutofit/>
          </a:bodyPr>
          <a:lstStyle/>
          <a:p>
            <a:r>
              <a:rPr lang="en-US" dirty="0" smtClean="0"/>
              <a:t>Meditation and Brain </a:t>
            </a:r>
            <a:r>
              <a:rPr lang="en-US" dirty="0" smtClean="0"/>
              <a:t>Changes</a:t>
            </a:r>
            <a:r>
              <a:rPr lang="en-US" dirty="0" smtClean="0"/>
              <a:t>– </a:t>
            </a:r>
            <a:endParaRPr lang="en-US" baseline="30000" dirty="0"/>
          </a:p>
        </p:txBody>
      </p:sp>
      <p:sp>
        <p:nvSpPr>
          <p:cNvPr id="3" name="Content Placeholder 2"/>
          <p:cNvSpPr>
            <a:spLocks noGrp="1"/>
          </p:cNvSpPr>
          <p:nvPr>
            <p:ph sz="quarter" idx="1"/>
          </p:nvPr>
        </p:nvSpPr>
        <p:spPr>
          <a:xfrm>
            <a:off x="301752" y="1527048"/>
            <a:ext cx="8503920" cy="4823434"/>
          </a:xfrm>
        </p:spPr>
        <p:txBody>
          <a:bodyPr>
            <a:normAutofit fontScale="92500" lnSpcReduction="10000"/>
          </a:bodyPr>
          <a:lstStyle/>
          <a:p>
            <a:r>
              <a:rPr lang="en-US" dirty="0" err="1" smtClean="0"/>
              <a:t>Meditators</a:t>
            </a:r>
            <a:r>
              <a:rPr lang="en-US" dirty="0" smtClean="0"/>
              <a:t> – increased activity in primary pain processing regions </a:t>
            </a:r>
          </a:p>
          <a:p>
            <a:pPr lvl="1"/>
            <a:r>
              <a:rPr lang="en-US" dirty="0" smtClean="0"/>
              <a:t>ACC, thalamus, </a:t>
            </a:r>
            <a:r>
              <a:rPr lang="en-US" dirty="0" err="1" smtClean="0"/>
              <a:t>insula</a:t>
            </a:r>
            <a:endParaRPr lang="en-US" dirty="0" smtClean="0"/>
          </a:p>
          <a:p>
            <a:pPr lvl="1"/>
            <a:r>
              <a:rPr lang="en-US" dirty="0" smtClean="0"/>
              <a:t>ACC capable of modulating pain sensation</a:t>
            </a:r>
            <a:r>
              <a:rPr lang="en-US" baseline="30000" dirty="0" smtClean="0"/>
              <a:t>5</a:t>
            </a:r>
          </a:p>
          <a:p>
            <a:r>
              <a:rPr lang="en-US" dirty="0" err="1" smtClean="0"/>
              <a:t>Meditators</a:t>
            </a:r>
            <a:r>
              <a:rPr lang="en-US" dirty="0" smtClean="0"/>
              <a:t> – reduced activity in executive, evaluative emotional areas</a:t>
            </a:r>
          </a:p>
          <a:p>
            <a:pPr lvl="1"/>
            <a:r>
              <a:rPr lang="en-US" dirty="0" smtClean="0"/>
              <a:t>PFC, </a:t>
            </a:r>
            <a:r>
              <a:rPr lang="en-US" dirty="0" err="1" smtClean="0"/>
              <a:t>amygdala</a:t>
            </a:r>
            <a:r>
              <a:rPr lang="en-US" dirty="0" smtClean="0"/>
              <a:t>, hippocampus, MCC</a:t>
            </a:r>
          </a:p>
          <a:p>
            <a:pPr lvl="1"/>
            <a:r>
              <a:rPr lang="en-US" dirty="0" smtClean="0"/>
              <a:t>Reduced activity correlated with increased meditation experience</a:t>
            </a:r>
          </a:p>
          <a:p>
            <a:r>
              <a:rPr lang="en-US" dirty="0" err="1" smtClean="0"/>
              <a:t>Meditators</a:t>
            </a:r>
            <a:r>
              <a:rPr lang="en-US" dirty="0" smtClean="0"/>
              <a:t> had lower pain sensitivity</a:t>
            </a:r>
          </a:p>
          <a:p>
            <a:pPr lvl="1"/>
            <a:r>
              <a:rPr lang="en-US" dirty="0" smtClean="0"/>
              <a:t>Correlated with decreased connectivity between executive &amp; pain-related cortices</a:t>
            </a:r>
            <a:r>
              <a:rPr lang="en-US" sz="2400" dirty="0" smtClean="0"/>
              <a:t>)</a:t>
            </a:r>
          </a:p>
          <a:p>
            <a:pPr lvl="1"/>
            <a:r>
              <a:rPr lang="en-US" sz="2400" dirty="0" smtClean="0"/>
              <a:t> </a:t>
            </a:r>
            <a:r>
              <a:rPr lang="en-US" sz="1300" dirty="0"/>
              <a:t>Grant JA, </a:t>
            </a:r>
            <a:r>
              <a:rPr lang="en-US" sz="1300" dirty="0" err="1"/>
              <a:t>Courtemanche</a:t>
            </a:r>
            <a:r>
              <a:rPr lang="en-US" sz="1300" dirty="0"/>
              <a:t> J, </a:t>
            </a:r>
            <a:r>
              <a:rPr lang="en-US" sz="1300" dirty="0" err="1"/>
              <a:t>Rainville</a:t>
            </a:r>
            <a:r>
              <a:rPr lang="en-US" sz="1300" dirty="0"/>
              <a:t> P. A non-elaborative mental stance and decoupling of executive and pain-related cortices predicts low pain sensitivity in Zen meditators. Pain 2011;152(1):150-156.</a:t>
            </a:r>
          </a:p>
          <a:p>
            <a:pPr lvl="1"/>
            <a:endParaRPr lang="en-US" dirty="0" smtClean="0"/>
          </a:p>
          <a:p>
            <a:endParaRPr lang="en-US" dirty="0"/>
          </a:p>
        </p:txBody>
      </p:sp>
    </p:spTree>
    <p:extLst>
      <p:ext uri="{BB962C8B-B14F-4D97-AF65-F5344CB8AC3E}">
        <p14:creationId xmlns:p14="http://schemas.microsoft.com/office/powerpoint/2010/main" val="268748134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u="sng" dirty="0"/>
              <a:t>Why consistent meditation changes pain:</a:t>
            </a:r>
          </a:p>
        </p:txBody>
      </p:sp>
      <p:sp>
        <p:nvSpPr>
          <p:cNvPr id="3" name="Content Placeholder 2"/>
          <p:cNvSpPr>
            <a:spLocks noGrp="1"/>
          </p:cNvSpPr>
          <p:nvPr>
            <p:ph idx="1"/>
          </p:nvPr>
        </p:nvSpPr>
        <p:spPr>
          <a:xfrm>
            <a:off x="779463" y="1491588"/>
            <a:ext cx="7583487" cy="4955564"/>
          </a:xfrm>
        </p:spPr>
        <p:txBody>
          <a:bodyPr/>
          <a:lstStyle/>
          <a:p>
            <a:r>
              <a:rPr lang="en-US" sz="2800" dirty="0"/>
              <a:t>Meditators can feel the pain without thinking about, and dreading, the suffering which could be associated—the “brain map” in pain shrinks (</a:t>
            </a:r>
            <a:r>
              <a:rPr lang="en-US" sz="2400" dirty="0"/>
              <a:t>like in Norman </a:t>
            </a:r>
            <a:r>
              <a:rPr lang="en-US" sz="2400" dirty="0" err="1"/>
              <a:t>Doidge’s</a:t>
            </a:r>
            <a:r>
              <a:rPr lang="en-US" sz="2400" dirty="0"/>
              <a:t> book: “Brain’s way of Healing”)</a:t>
            </a:r>
          </a:p>
          <a:p>
            <a:r>
              <a:rPr lang="en-US" sz="2800" dirty="0"/>
              <a:t> So that the brain’s ability to dull the pain can get to work without interference from emotional wind-up—conscious or unconscious</a:t>
            </a:r>
            <a:r>
              <a:rPr lang="en-US" dirty="0"/>
              <a:t>.</a:t>
            </a:r>
          </a:p>
          <a:p>
            <a:r>
              <a:rPr lang="en-US" sz="2800" dirty="0"/>
              <a:t>And if they still need pain medication it seems to work better!</a:t>
            </a:r>
          </a:p>
        </p:txBody>
      </p:sp>
    </p:spTree>
    <p:extLst>
      <p:ext uri="{BB962C8B-B14F-4D97-AF65-F5344CB8AC3E}">
        <p14:creationId xmlns:p14="http://schemas.microsoft.com/office/powerpoint/2010/main" val="58151419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Meditation &amp; Changes in Amygdala</a:t>
            </a:r>
            <a:r>
              <a:rPr lang="en-US" baseline="30000" dirty="0"/>
              <a:t>7</a:t>
            </a:r>
          </a:p>
        </p:txBody>
      </p:sp>
      <p:sp>
        <p:nvSpPr>
          <p:cNvPr id="3" name="Content Placeholder 2"/>
          <p:cNvSpPr>
            <a:spLocks noGrp="1"/>
          </p:cNvSpPr>
          <p:nvPr>
            <p:ph sz="quarter" idx="1"/>
          </p:nvPr>
        </p:nvSpPr>
        <p:spPr>
          <a:xfrm>
            <a:off x="7391400" y="1447800"/>
            <a:ext cx="1676400" cy="3200400"/>
          </a:xfrm>
        </p:spPr>
        <p:txBody>
          <a:bodyPr>
            <a:normAutofit fontScale="92500" lnSpcReduction="10000"/>
          </a:bodyPr>
          <a:lstStyle/>
          <a:p>
            <a:pPr>
              <a:buNone/>
            </a:pPr>
            <a:r>
              <a:rPr lang="en-US" sz="1300" b="1" dirty="0"/>
              <a:t>Fig 14. </a:t>
            </a:r>
            <a:r>
              <a:rPr lang="en-US" sz="1300" dirty="0"/>
              <a:t>Increased change in right amygdala grey matter density with decreased perceived stress</a:t>
            </a:r>
          </a:p>
          <a:p>
            <a:pPr>
              <a:buNone/>
            </a:pPr>
            <a:endParaRPr lang="en-US" sz="1300" dirty="0"/>
          </a:p>
          <a:p>
            <a:pPr>
              <a:buNone/>
            </a:pPr>
            <a:r>
              <a:rPr lang="en-US" sz="1200" dirty="0"/>
              <a:t>) </a:t>
            </a:r>
            <a:r>
              <a:rPr lang="en-US" sz="1200" dirty="0" err="1"/>
              <a:t>Holzel</a:t>
            </a:r>
            <a:r>
              <a:rPr lang="en-US" sz="1200" dirty="0"/>
              <a:t> BK, </a:t>
            </a:r>
            <a:r>
              <a:rPr lang="en-US" sz="1200" dirty="0" err="1"/>
              <a:t>Carmody</a:t>
            </a:r>
            <a:r>
              <a:rPr lang="en-US" sz="1200" dirty="0"/>
              <a:t> J, Evans KC, </a:t>
            </a:r>
            <a:r>
              <a:rPr lang="en-US" sz="1200" dirty="0" err="1"/>
              <a:t>Hoge</a:t>
            </a:r>
            <a:r>
              <a:rPr lang="en-US" sz="1200" dirty="0"/>
              <a:t> EA, </a:t>
            </a:r>
            <a:r>
              <a:rPr lang="en-US" sz="1200" dirty="0" err="1"/>
              <a:t>Dusek</a:t>
            </a:r>
            <a:r>
              <a:rPr lang="en-US" sz="1200" dirty="0"/>
              <a:t> JA, Morgan L, et al. Stress reduction correlates with structural changes in the amygdala. </a:t>
            </a:r>
            <a:r>
              <a:rPr lang="en-US" sz="1200" dirty="0" err="1"/>
              <a:t>Soc</a:t>
            </a:r>
            <a:r>
              <a:rPr lang="en-US" sz="1200" dirty="0"/>
              <a:t> </a:t>
            </a:r>
            <a:r>
              <a:rPr lang="en-US" sz="1200" dirty="0" err="1"/>
              <a:t>Cogn</a:t>
            </a:r>
            <a:r>
              <a:rPr lang="en-US" sz="1200" dirty="0"/>
              <a:t> Affect </a:t>
            </a:r>
            <a:r>
              <a:rPr lang="en-US" sz="1200" dirty="0" err="1"/>
              <a:t>Neurosci</a:t>
            </a:r>
            <a:r>
              <a:rPr lang="en-US" sz="1200" dirty="0"/>
              <a:t> 2010 Mar;5(1):11-17.</a:t>
            </a:r>
          </a:p>
          <a:p>
            <a:pPr>
              <a:buNone/>
            </a:pPr>
            <a:r>
              <a:rPr lang="en-US" sz="1300" dirty="0"/>
              <a:t> </a:t>
            </a:r>
          </a:p>
        </p:txBody>
      </p:sp>
      <p:pic>
        <p:nvPicPr>
          <p:cNvPr id="14337" name="Picture 1"/>
          <p:cNvPicPr>
            <a:picLocks noChangeAspect="1" noChangeArrowheads="1"/>
          </p:cNvPicPr>
          <p:nvPr/>
        </p:nvPicPr>
        <p:blipFill>
          <a:blip r:embed="rId3" cstate="print"/>
          <a:srcRect/>
          <a:stretch>
            <a:fillRect/>
          </a:stretch>
        </p:blipFill>
        <p:spPr bwMode="auto">
          <a:xfrm>
            <a:off x="228600" y="1556925"/>
            <a:ext cx="7148988" cy="507247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536567" y="461151"/>
            <a:ext cx="8229608" cy="683713"/>
          </a:xfrm>
        </p:spPr>
        <p:txBody>
          <a:bodyPr>
            <a:normAutofit fontScale="90000"/>
          </a:bodyPr>
          <a:lstStyle/>
          <a:p>
            <a:pPr eaLnBrk="1" hangingPunct="1"/>
            <a:r>
              <a:rPr lang="en-CA" dirty="0"/>
              <a:t>Advantages of Being Fully Present and Less Judgemental:</a:t>
            </a:r>
          </a:p>
        </p:txBody>
      </p:sp>
      <p:sp>
        <p:nvSpPr>
          <p:cNvPr id="50178" name="Content Placeholder 2"/>
          <p:cNvSpPr>
            <a:spLocks noGrp="1"/>
          </p:cNvSpPr>
          <p:nvPr>
            <p:ph sz="quarter" idx="1"/>
          </p:nvPr>
        </p:nvSpPr>
        <p:spPr>
          <a:xfrm>
            <a:off x="612775" y="1600200"/>
            <a:ext cx="8153400" cy="4495800"/>
          </a:xfrm>
        </p:spPr>
        <p:txBody>
          <a:bodyPr>
            <a:normAutofit fontScale="92500"/>
          </a:bodyPr>
          <a:lstStyle/>
          <a:p>
            <a:pPr eaLnBrk="1" hangingPunct="1">
              <a:lnSpc>
                <a:spcPct val="120000"/>
              </a:lnSpc>
              <a:spcAft>
                <a:spcPts val="700"/>
              </a:spcAft>
            </a:pPr>
            <a:r>
              <a:rPr lang="en-CA" sz="2700" dirty="0"/>
              <a:t>Safer - not </a:t>
            </a:r>
            <a:r>
              <a:rPr lang="en-CA" sz="2700" dirty="0" smtClean="0"/>
              <a:t>distracted</a:t>
            </a:r>
            <a:endParaRPr lang="en-CA" sz="2700" dirty="0"/>
          </a:p>
          <a:p>
            <a:pPr eaLnBrk="1" hangingPunct="1">
              <a:lnSpc>
                <a:spcPct val="120000"/>
              </a:lnSpc>
              <a:spcAft>
                <a:spcPts val="700"/>
              </a:spcAft>
            </a:pPr>
            <a:r>
              <a:rPr lang="en-CA" sz="2700" dirty="0"/>
              <a:t>Open to </a:t>
            </a:r>
            <a:r>
              <a:rPr lang="en-CA" sz="2700" dirty="0" smtClean="0"/>
              <a:t>adaptations and better self care </a:t>
            </a:r>
            <a:r>
              <a:rPr lang="en-CA" sz="2700" dirty="0"/>
              <a:t>to improve </a:t>
            </a:r>
            <a:r>
              <a:rPr lang="en-CA" sz="2700" dirty="0" smtClean="0"/>
              <a:t>outcome</a:t>
            </a:r>
            <a:endParaRPr lang="en-CA" sz="2700" dirty="0"/>
          </a:p>
          <a:p>
            <a:pPr eaLnBrk="1" hangingPunct="1">
              <a:lnSpc>
                <a:spcPct val="120000"/>
              </a:lnSpc>
              <a:spcAft>
                <a:spcPts val="700"/>
              </a:spcAft>
            </a:pPr>
            <a:r>
              <a:rPr lang="en-CA" sz="2700" dirty="0"/>
              <a:t>Able to make connections </a:t>
            </a:r>
            <a:r>
              <a:rPr lang="en-CA" sz="2700" dirty="0" smtClean="0"/>
              <a:t>with ‘triggers” which cause </a:t>
            </a:r>
            <a:r>
              <a:rPr lang="en-CA" sz="2700" dirty="0"/>
              <a:t>pain exacerbations. Pain becomes a “message</a:t>
            </a:r>
            <a:r>
              <a:rPr lang="en-CA" sz="2700" dirty="0" smtClean="0"/>
              <a:t>”</a:t>
            </a:r>
            <a:endParaRPr lang="en-CA" sz="2700" dirty="0"/>
          </a:p>
          <a:p>
            <a:pPr eaLnBrk="1" hangingPunct="1">
              <a:lnSpc>
                <a:spcPct val="120000"/>
              </a:lnSpc>
              <a:spcAft>
                <a:spcPts val="700"/>
              </a:spcAft>
            </a:pPr>
            <a:r>
              <a:rPr lang="en-CA" dirty="0" smtClean="0"/>
              <a:t>More a</a:t>
            </a:r>
            <a:r>
              <a:rPr lang="en-CA" sz="2700" dirty="0" smtClean="0"/>
              <a:t>ccepting </a:t>
            </a:r>
            <a:r>
              <a:rPr lang="en-CA" sz="2700" dirty="0"/>
              <a:t>of the need to pace </a:t>
            </a:r>
            <a:r>
              <a:rPr lang="en-CA" sz="2700" dirty="0" smtClean="0"/>
              <a:t>activity; </a:t>
            </a:r>
            <a:r>
              <a:rPr lang="en-CA" dirty="0"/>
              <a:t>l</a:t>
            </a:r>
            <a:r>
              <a:rPr lang="en-CA" dirty="0" smtClean="0"/>
              <a:t>ess</a:t>
            </a:r>
            <a:r>
              <a:rPr lang="en-CA" sz="2700" dirty="0" smtClean="0"/>
              <a:t> </a:t>
            </a:r>
            <a:r>
              <a:rPr lang="en-CA" sz="2700" dirty="0"/>
              <a:t>impatient or angry about having to do </a:t>
            </a:r>
            <a:r>
              <a:rPr lang="en-CA" dirty="0"/>
              <a:t>tasks</a:t>
            </a:r>
            <a:r>
              <a:rPr lang="en-CA" sz="2700" dirty="0"/>
              <a:t> more slowly or </a:t>
            </a:r>
            <a:r>
              <a:rPr lang="en-CA" sz="2700" dirty="0" smtClean="0"/>
              <a:t>differently</a:t>
            </a:r>
            <a:endParaRPr lang="en-CA" sz="2700" dirty="0"/>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Impacts of MPCPM </a:t>
            </a:r>
            <a:r>
              <a:rPr lang="en-US" baseline="30000" dirty="0" smtClean="0"/>
              <a:t>TM</a:t>
            </a:r>
            <a:endParaRPr lang="en-US" baseline="30000" dirty="0"/>
          </a:p>
        </p:txBody>
      </p:sp>
      <p:sp>
        <p:nvSpPr>
          <p:cNvPr id="3" name="Content Placeholder 2"/>
          <p:cNvSpPr>
            <a:spLocks noGrp="1"/>
          </p:cNvSpPr>
          <p:nvPr>
            <p:ph sz="quarter" idx="1"/>
          </p:nvPr>
        </p:nvSpPr>
        <p:spPr/>
        <p:txBody>
          <a:bodyPr/>
          <a:lstStyle/>
          <a:p>
            <a:r>
              <a:rPr lang="en-US" dirty="0" smtClean="0"/>
              <a:t>72.8% more productive (N=493)</a:t>
            </a:r>
          </a:p>
          <a:p>
            <a:r>
              <a:rPr lang="en-US" dirty="0" smtClean="0"/>
              <a:t>60.5% see family &amp; friends more (N=473)</a:t>
            </a:r>
          </a:p>
          <a:p>
            <a:r>
              <a:rPr lang="en-US" dirty="0" smtClean="0"/>
              <a:t>Increased engagement in (N=532):</a:t>
            </a:r>
          </a:p>
          <a:p>
            <a:pPr lvl="1"/>
            <a:r>
              <a:rPr lang="en-US" dirty="0" err="1" smtClean="0"/>
              <a:t>Favourite</a:t>
            </a:r>
            <a:r>
              <a:rPr lang="en-US" dirty="0" smtClean="0"/>
              <a:t> hobbies: 35%</a:t>
            </a:r>
          </a:p>
          <a:p>
            <a:pPr lvl="1"/>
            <a:r>
              <a:rPr lang="en-US" dirty="0" smtClean="0"/>
              <a:t>Recreational activities: 33.3%</a:t>
            </a:r>
          </a:p>
          <a:p>
            <a:pPr lvl="1"/>
            <a:r>
              <a:rPr lang="en-US" dirty="0" smtClean="0"/>
              <a:t>Physical activity: 42.3%</a:t>
            </a:r>
          </a:p>
          <a:p>
            <a:pPr lvl="1"/>
            <a:r>
              <a:rPr lang="en-US" dirty="0" smtClean="0"/>
              <a:t>Volunteer activities: 15.0%</a:t>
            </a:r>
            <a:endParaRPr lang="en-US" dirty="0"/>
          </a:p>
        </p:txBody>
      </p:sp>
    </p:spTree>
    <p:extLst>
      <p:ext uri="{BB962C8B-B14F-4D97-AF65-F5344CB8AC3E}">
        <p14:creationId xmlns:p14="http://schemas.microsoft.com/office/powerpoint/2010/main" val="268673203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820636"/>
          </a:xfrm>
        </p:spPr>
        <p:txBody>
          <a:bodyPr>
            <a:normAutofit fontScale="90000"/>
          </a:bodyPr>
          <a:lstStyle/>
          <a:p>
            <a:r>
              <a:rPr lang="en-US" b="1" dirty="0"/>
              <a:t>For Chronic Low Back Pain, Mindfulness Can Beat Painkillers</a:t>
            </a:r>
            <a:endParaRPr lang="en-US" dirty="0"/>
          </a:p>
        </p:txBody>
      </p:sp>
      <p:sp>
        <p:nvSpPr>
          <p:cNvPr id="3" name="Content Placeholder 2"/>
          <p:cNvSpPr>
            <a:spLocks noGrp="1"/>
          </p:cNvSpPr>
          <p:nvPr>
            <p:ph sz="half" idx="1"/>
          </p:nvPr>
        </p:nvSpPr>
        <p:spPr/>
        <p:txBody>
          <a:bodyPr>
            <a:normAutofit lnSpcReduction="10000"/>
          </a:bodyPr>
          <a:lstStyle/>
          <a:p>
            <a:endParaRPr lang="en-US" sz="2000" dirty="0" smtClean="0"/>
          </a:p>
          <a:p>
            <a:endParaRPr lang="en-US" sz="2000" dirty="0"/>
          </a:p>
          <a:p>
            <a:r>
              <a:rPr lang="en-US" sz="2000" dirty="0" smtClean="0"/>
              <a:t>Effect of Mindfulness-Based Stress Reduction </a:t>
            </a:r>
            <a:r>
              <a:rPr lang="en-US" sz="2000" dirty="0" err="1" smtClean="0"/>
              <a:t>vs</a:t>
            </a:r>
            <a:r>
              <a:rPr lang="en-US" sz="2000" dirty="0" smtClean="0"/>
              <a:t> Cognitive </a:t>
            </a:r>
            <a:r>
              <a:rPr lang="en-US" sz="2000" dirty="0" err="1"/>
              <a:t>B</a:t>
            </a:r>
            <a:r>
              <a:rPr lang="en-US" sz="2000" dirty="0" err="1" smtClean="0"/>
              <a:t>ehavioural</a:t>
            </a:r>
            <a:r>
              <a:rPr lang="en-US" sz="2000" dirty="0" smtClean="0"/>
              <a:t> therapy or usual care on Back pain and Functional Limitations in Adults with low back pain.</a:t>
            </a:r>
          </a:p>
          <a:p>
            <a:pPr marL="0" indent="0">
              <a:buNone/>
            </a:pPr>
            <a:r>
              <a:rPr lang="en-US" sz="2000" dirty="0" err="1"/>
              <a:t>Cherkin</a:t>
            </a:r>
            <a:r>
              <a:rPr lang="en-US" sz="2000" dirty="0"/>
              <a:t> et al. </a:t>
            </a:r>
            <a:endParaRPr lang="en-US" sz="2000" dirty="0" smtClean="0"/>
          </a:p>
          <a:p>
            <a:pPr marL="0" indent="0">
              <a:buNone/>
            </a:pPr>
            <a:r>
              <a:rPr lang="en-US" sz="2000" dirty="0"/>
              <a:t>Journal of the American Medical </a:t>
            </a:r>
            <a:r>
              <a:rPr lang="en-US" sz="2000" dirty="0" smtClean="0"/>
              <a:t>Association (JAMA), </a:t>
            </a:r>
            <a:r>
              <a:rPr lang="en-US" sz="2000" dirty="0"/>
              <a:t>2016</a:t>
            </a:r>
          </a:p>
          <a:p>
            <a:endParaRPr lang="en-US" sz="2000" dirty="0"/>
          </a:p>
          <a:p>
            <a:endParaRPr lang="en-US" sz="2000" dirty="0" smtClean="0"/>
          </a:p>
          <a:p>
            <a:pPr marL="0" indent="0">
              <a:buNone/>
            </a:pPr>
            <a:endParaRPr lang="en-US" dirty="0" smtClean="0"/>
          </a:p>
          <a:p>
            <a:endParaRPr lang="en-US" sz="1800" dirty="0" smtClean="0"/>
          </a:p>
        </p:txBody>
      </p:sp>
      <p:sp>
        <p:nvSpPr>
          <p:cNvPr id="4" name="Content Placeholder 3"/>
          <p:cNvSpPr>
            <a:spLocks noGrp="1"/>
          </p:cNvSpPr>
          <p:nvPr>
            <p:ph sz="half" idx="2"/>
          </p:nvPr>
        </p:nvSpPr>
        <p:spPr/>
        <p:txBody>
          <a:bodyPr>
            <a:normAutofit lnSpcReduction="10000"/>
          </a:bodyPr>
          <a:lstStyle/>
          <a:p>
            <a:endParaRPr lang="en-US" dirty="0" smtClean="0"/>
          </a:p>
          <a:p>
            <a:r>
              <a:rPr lang="en-US" sz="2400" dirty="0"/>
              <a:t>Randomized clinical </a:t>
            </a:r>
            <a:r>
              <a:rPr lang="en-US" sz="2400" dirty="0" smtClean="0"/>
              <a:t>trial</a:t>
            </a:r>
          </a:p>
          <a:p>
            <a:r>
              <a:rPr lang="en-US" sz="2400" dirty="0"/>
              <a:t>342 patients</a:t>
            </a:r>
          </a:p>
          <a:p>
            <a:pPr marL="0" indent="0">
              <a:buNone/>
            </a:pPr>
            <a:endParaRPr lang="en-US" sz="2000" dirty="0"/>
          </a:p>
          <a:p>
            <a:r>
              <a:rPr lang="en-US" sz="2400" i="1" dirty="0" smtClean="0"/>
              <a:t>Outcomes: Mindfulness and CBT equivalent in reducing pain and improving function, and twice as good as usual care. Some reduction in effectiveness 4 months later.</a:t>
            </a:r>
            <a:endParaRPr lang="en-US" sz="2400" i="1" dirty="0"/>
          </a:p>
        </p:txBody>
      </p:sp>
    </p:spTree>
    <p:extLst>
      <p:ext uri="{BB962C8B-B14F-4D97-AF65-F5344CB8AC3E}">
        <p14:creationId xmlns:p14="http://schemas.microsoft.com/office/powerpoint/2010/main" val="23714161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73217" y="0"/>
            <a:ext cx="8763000" cy="1143000"/>
          </a:xfrm>
          <a:ln>
            <a:solidFill>
              <a:schemeClr val="tx1"/>
            </a:solidFill>
          </a:ln>
        </p:spPr>
        <p:txBody>
          <a:bodyPr/>
          <a:lstStyle/>
          <a:p>
            <a:r>
              <a:rPr lang="en-US" sz="3600" b="1" dirty="0">
                <a:solidFill>
                  <a:schemeClr val="tx1"/>
                </a:solidFill>
                <a:latin typeface="Tahoma" charset="0"/>
              </a:rPr>
              <a:t>Disclosure: Dr. Jackie Gardner-Nix</a:t>
            </a:r>
            <a:endParaRPr lang="en-CA" sz="3600" b="1" dirty="0">
              <a:solidFill>
                <a:schemeClr val="tx1"/>
              </a:solidFill>
              <a:latin typeface="Tahoma" charset="0"/>
            </a:endParaRPr>
          </a:p>
        </p:txBody>
      </p:sp>
      <p:sp>
        <p:nvSpPr>
          <p:cNvPr id="5123" name="Rectangle 3"/>
          <p:cNvSpPr>
            <a:spLocks noGrp="1" noChangeArrowheads="1"/>
          </p:cNvSpPr>
          <p:nvPr>
            <p:ph type="body" idx="1"/>
          </p:nvPr>
        </p:nvSpPr>
        <p:spPr>
          <a:xfrm>
            <a:off x="323850" y="2133600"/>
            <a:ext cx="8569325" cy="4114800"/>
          </a:xfrm>
        </p:spPr>
        <p:txBody>
          <a:bodyPr/>
          <a:lstStyle/>
          <a:p>
            <a:r>
              <a:rPr lang="en-US" sz="2800" dirty="0"/>
              <a:t>Founder and owner of NeuroNova Centre for Mindful Solutions, (NNC) an organization that, in collaboration with University of Toronto’s School of Continuing Studies, trains facilitators in giving trauma-informed Mindfulness trainings to patients and clients with chronic pain. </a:t>
            </a:r>
            <a:endParaRPr lang="en-US" sz="2800" dirty="0" smtClean="0"/>
          </a:p>
          <a:p>
            <a:r>
              <a:rPr lang="en-US" sz="2800" dirty="0" smtClean="0"/>
              <a:t>NNC </a:t>
            </a:r>
            <a:r>
              <a:rPr lang="en-US" sz="2800" dirty="0"/>
              <a:t>also publishes  </a:t>
            </a:r>
            <a:r>
              <a:rPr lang="en-US" sz="2800" dirty="0" smtClean="0"/>
              <a:t>course </a:t>
            </a:r>
            <a:r>
              <a:rPr lang="en-US" sz="2800" dirty="0"/>
              <a:t>materials.</a:t>
            </a:r>
            <a:r>
              <a:rPr lang="en-CA" sz="2800" dirty="0"/>
              <a:t> </a:t>
            </a:r>
            <a:endParaRPr lang="en-CA" sz="2800" dirty="0">
              <a:latin typeface="Tahoma" charset="0"/>
            </a:endParaRPr>
          </a:p>
        </p:txBody>
      </p:sp>
    </p:spTree>
    <p:extLst>
      <p:ext uri="{BB962C8B-B14F-4D97-AF65-F5344CB8AC3E}">
        <p14:creationId xmlns:p14="http://schemas.microsoft.com/office/powerpoint/2010/main" val="735635539"/>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CA" smtClean="0"/>
              <a:t>The Psoriasis study</a:t>
            </a:r>
            <a:endParaRPr lang="en-US" smtClean="0"/>
          </a:p>
        </p:txBody>
      </p:sp>
      <p:sp>
        <p:nvSpPr>
          <p:cNvPr id="26626" name="Text Placeholder 9"/>
          <p:cNvSpPr>
            <a:spLocks noGrp="1"/>
          </p:cNvSpPr>
          <p:nvPr>
            <p:ph type="body" idx="2"/>
          </p:nvPr>
        </p:nvSpPr>
        <p:spPr>
          <a:xfrm>
            <a:off x="272141" y="1964294"/>
            <a:ext cx="2514600" cy="3276600"/>
          </a:xfrm>
          <a:ln/>
        </p:spPr>
        <p:txBody>
          <a:bodyPr/>
          <a:lstStyle/>
          <a:p>
            <a:pPr eaLnBrk="1" hangingPunct="1">
              <a:lnSpc>
                <a:spcPct val="120000"/>
              </a:lnSpc>
            </a:pPr>
            <a:r>
              <a:rPr lang="en-US" dirty="0" smtClean="0">
                <a:solidFill>
                  <a:srgbClr val="FFFFFF"/>
                </a:solidFill>
                <a:ea typeface="MS PGothic" pitchFamily="34" charset="-128"/>
              </a:rPr>
              <a:t>Psoriasis plaques healed 4 times faster in those meditating during PUVA light exposure compared to those not meditating</a:t>
            </a:r>
            <a:r>
              <a:rPr lang="en-US" sz="1100" i="1" dirty="0" smtClean="0">
                <a:solidFill>
                  <a:srgbClr val="FFFFFF"/>
                </a:solidFill>
                <a:ea typeface="MS PGothic" pitchFamily="34" charset="-128"/>
              </a:rPr>
              <a:t>.</a:t>
            </a:r>
          </a:p>
          <a:p>
            <a:pPr algn="r" eaLnBrk="1" hangingPunct="1">
              <a:lnSpc>
                <a:spcPct val="120000"/>
              </a:lnSpc>
            </a:pPr>
            <a:r>
              <a:rPr lang="en-US" sz="1100" i="1" dirty="0" err="1" smtClean="0">
                <a:solidFill>
                  <a:srgbClr val="FFFFFF"/>
                </a:solidFill>
                <a:ea typeface="MS PGothic" pitchFamily="34" charset="-128"/>
              </a:rPr>
              <a:t>Kabat-Zinn</a:t>
            </a:r>
            <a:r>
              <a:rPr lang="en-US" sz="1100" i="1" dirty="0" smtClean="0">
                <a:solidFill>
                  <a:srgbClr val="FFFFFF"/>
                </a:solidFill>
                <a:ea typeface="MS PGothic" pitchFamily="34" charset="-128"/>
              </a:rPr>
              <a:t> et al, 1998</a:t>
            </a:r>
          </a:p>
          <a:p>
            <a:pPr eaLnBrk="1" hangingPunct="1"/>
            <a:endParaRPr lang="en-US" dirty="0" smtClean="0">
              <a:solidFill>
                <a:srgbClr val="FFFFFF"/>
              </a:solidFill>
              <a:ea typeface="MS PGothic" pitchFamily="34" charset="-128"/>
            </a:endParaRPr>
          </a:p>
        </p:txBody>
      </p:sp>
      <p:pic>
        <p:nvPicPr>
          <p:cNvPr id="26627" name="Picture 16" descr="psoriasis_1"/>
          <p:cNvPicPr>
            <a:picLocks noGrp="1" noChangeAspect="1" noChangeArrowheads="1"/>
          </p:cNvPicPr>
          <p:nvPr>
            <p:ph sz="quarter" idx="1"/>
          </p:nvPr>
        </p:nvPicPr>
        <p:blipFill>
          <a:blip r:embed="rId3" cstate="print"/>
          <a:srcRect l="830" r="830"/>
          <a:stretch>
            <a:fillRect/>
          </a:stretch>
        </p:blipFill>
        <p:spPr>
          <a:xfrm>
            <a:off x="9525000" y="685800"/>
            <a:ext cx="3035300" cy="2095500"/>
          </a:xfrm>
        </p:spPr>
      </p:pic>
      <p:pic>
        <p:nvPicPr>
          <p:cNvPr id="26628" name="Picture 5" descr="516_psoriasis">
            <a:hlinkClick r:id="rId4"/>
          </p:cNvPr>
          <p:cNvPicPr>
            <a:picLocks noGrp="1" noChangeAspect="1" noChangeArrowheads="1"/>
          </p:cNvPicPr>
          <p:nvPr>
            <p:ph sz="quarter" idx="4294967295"/>
          </p:nvPr>
        </p:nvPicPr>
        <p:blipFill>
          <a:blip r:embed="rId5" cstate="print"/>
          <a:srcRect l="8266" r="8266"/>
          <a:stretch>
            <a:fillRect/>
          </a:stretch>
        </p:blipFill>
        <p:spPr>
          <a:xfrm>
            <a:off x="6896100" y="3886200"/>
            <a:ext cx="1239838" cy="1143000"/>
          </a:xfrm>
        </p:spPr>
      </p:pic>
      <p:pic>
        <p:nvPicPr>
          <p:cNvPr id="26629" name="Picture 14" descr="exfoliative_psoriasis">
            <a:hlinkClick r:id="rId6"/>
          </p:cNvPr>
          <p:cNvPicPr>
            <a:picLocks noGrp="1" noChangeAspect="1" noChangeArrowheads="1"/>
          </p:cNvPicPr>
          <p:nvPr>
            <p:ph sz="quarter" idx="4294967295"/>
          </p:nvPr>
        </p:nvPicPr>
        <p:blipFill>
          <a:blip r:embed="rId7" cstate="print"/>
          <a:srcRect t="4378" b="4378"/>
          <a:stretch>
            <a:fillRect/>
          </a:stretch>
        </p:blipFill>
        <p:spPr>
          <a:xfrm>
            <a:off x="6881813" y="1752600"/>
            <a:ext cx="1270000" cy="1169988"/>
          </a:xfrm>
        </p:spPr>
      </p:pic>
      <p:pic>
        <p:nvPicPr>
          <p:cNvPr id="26630" name="Picture 12" descr="636_f1"/>
          <p:cNvPicPr>
            <a:picLocks noChangeAspect="1" noChangeArrowheads="1"/>
          </p:cNvPicPr>
          <p:nvPr/>
        </p:nvPicPr>
        <p:blipFill>
          <a:blip r:embed="rId8" cstate="print"/>
          <a:srcRect/>
          <a:stretch>
            <a:fillRect/>
          </a:stretch>
        </p:blipFill>
        <p:spPr bwMode="auto">
          <a:xfrm>
            <a:off x="3657600" y="1752600"/>
            <a:ext cx="2857500" cy="3289300"/>
          </a:xfrm>
          <a:prstGeom prst="rect">
            <a:avLst/>
          </a:prstGeom>
          <a:noFill/>
          <a:ln w="9525">
            <a:noFill/>
            <a:miter lim="800000"/>
            <a:headEnd/>
            <a:tailEnd/>
          </a:ln>
        </p:spPr>
      </p:pic>
      <p:sp>
        <p:nvSpPr>
          <p:cNvPr id="11" name="TextBox 10"/>
          <p:cNvSpPr txBox="1"/>
          <p:nvPr/>
        </p:nvSpPr>
        <p:spPr>
          <a:xfrm>
            <a:off x="2231038" y="5222518"/>
            <a:ext cx="7467600" cy="538163"/>
          </a:xfrm>
          <a:prstGeom prst="rect">
            <a:avLst/>
          </a:prstGeom>
          <a:noFill/>
        </p:spPr>
        <p:txBody>
          <a:bodyPr>
            <a:spAutoFit/>
          </a:bodyPr>
          <a:lstStyle/>
          <a:p>
            <a:pPr>
              <a:defRPr/>
            </a:pPr>
            <a:r>
              <a:rPr lang="en-CA" sz="2900" dirty="0">
                <a:latin typeface="+mn-lt"/>
                <a:ea typeface="+mn-ea"/>
              </a:rPr>
              <a:t>What</a:t>
            </a:r>
            <a:r>
              <a:rPr lang="en-CA" dirty="0">
                <a:latin typeface="Times New Roman" charset="0"/>
                <a:ea typeface="ＭＳ Ｐゴシック" charset="0"/>
              </a:rPr>
              <a:t> </a:t>
            </a:r>
            <a:r>
              <a:rPr lang="en-CA" sz="2900" dirty="0">
                <a:latin typeface="+mn-lt"/>
                <a:ea typeface="+mn-ea"/>
              </a:rPr>
              <a:t>altered the healing times? </a:t>
            </a:r>
            <a:endParaRPr lang="en-US" sz="2900" dirty="0">
              <a:latin typeface="+mn-lt"/>
              <a:ea typeface="+mn-ea"/>
            </a:endParaRPr>
          </a:p>
        </p:txBody>
      </p:sp>
    </p:spTree>
    <p:extLst>
      <p:ext uri="{BB962C8B-B14F-4D97-AF65-F5344CB8AC3E}">
        <p14:creationId xmlns:p14="http://schemas.microsoft.com/office/powerpoint/2010/main" val="325722063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Economics</a:t>
            </a:r>
            <a:endParaRPr lang="en-US" dirty="0"/>
          </a:p>
        </p:txBody>
      </p:sp>
      <p:sp>
        <p:nvSpPr>
          <p:cNvPr id="3" name="Content Placeholder 2"/>
          <p:cNvSpPr>
            <a:spLocks noGrp="1"/>
          </p:cNvSpPr>
          <p:nvPr>
            <p:ph sz="quarter" idx="1"/>
          </p:nvPr>
        </p:nvSpPr>
        <p:spPr>
          <a:xfrm>
            <a:off x="301752" y="1527048"/>
            <a:ext cx="8503920" cy="4879396"/>
          </a:xfrm>
        </p:spPr>
        <p:txBody>
          <a:bodyPr>
            <a:normAutofit fontScale="85000" lnSpcReduction="10000"/>
          </a:bodyPr>
          <a:lstStyle/>
          <a:p>
            <a:r>
              <a:rPr lang="en-US" sz="2000" dirty="0"/>
              <a:t>“Cost-effectiveness of Mindfulness-Based Stress Reduction Versus Cognitive Behavioral Therapy or Usual Care Among Adults With Chronic Low Back </a:t>
            </a:r>
            <a:r>
              <a:rPr lang="en-US" sz="2000" dirty="0" smtClean="0"/>
              <a:t>Pain”</a:t>
            </a:r>
          </a:p>
          <a:p>
            <a:pPr marL="0" indent="0">
              <a:buNone/>
            </a:pPr>
            <a:r>
              <a:rPr lang="en-US" dirty="0"/>
              <a:t> </a:t>
            </a:r>
            <a:r>
              <a:rPr lang="en-US" dirty="0" smtClean="0"/>
              <a:t>  </a:t>
            </a:r>
            <a:r>
              <a:rPr lang="en-US" sz="2400" i="1" dirty="0" smtClean="0"/>
              <a:t> Spine</a:t>
            </a:r>
            <a:r>
              <a:rPr lang="en-US" sz="2400" i="1" dirty="0"/>
              <a:t>. 2017;42(20):1511-1520</a:t>
            </a:r>
            <a:r>
              <a:rPr lang="en-US" sz="2400" i="1" dirty="0" smtClean="0"/>
              <a:t>.</a:t>
            </a:r>
          </a:p>
          <a:p>
            <a:pPr marL="0" indent="0">
              <a:buNone/>
            </a:pPr>
            <a:endParaRPr lang="en-US" sz="2400" i="1" dirty="0" smtClean="0"/>
          </a:p>
          <a:p>
            <a:pPr marL="0" indent="0">
              <a:buNone/>
            </a:pPr>
            <a:r>
              <a:rPr lang="en-US" sz="2400" i="1" dirty="0" smtClean="0"/>
              <a:t>CBT: Cognitive Behavioural Therapy; MBSR: Mindfulness-Based Stress Reduction; CLBP: Chronic Low Back Pain UC: Usual Care</a:t>
            </a:r>
          </a:p>
          <a:p>
            <a:pPr marL="0" indent="0">
              <a:buNone/>
            </a:pPr>
            <a:endParaRPr lang="en-CA" dirty="0"/>
          </a:p>
          <a:p>
            <a:r>
              <a:rPr lang="en-US" sz="2400" dirty="0"/>
              <a:t> </a:t>
            </a:r>
            <a:r>
              <a:rPr lang="en-US" sz="2400" dirty="0" smtClean="0"/>
              <a:t>”In </a:t>
            </a:r>
            <a:r>
              <a:rPr lang="en-US" sz="2400" dirty="0"/>
              <a:t>this setting CBT and MBSR have high probabilities of being cost-effective, and MBSR may be cost saving, as compared with UC for adults with CLBP. These findings suggest that MBSR, and to a lesser extent CBT, may provide cost-effective treatment for CLBP for payers and </a:t>
            </a:r>
            <a:r>
              <a:rPr lang="en-US" sz="2400" dirty="0" smtClean="0"/>
              <a:t>society”.</a:t>
            </a:r>
          </a:p>
          <a:p>
            <a:endParaRPr lang="en-US" sz="2400" dirty="0"/>
          </a:p>
          <a:p>
            <a:endParaRPr lang="en-CA" sz="2400" dirty="0"/>
          </a:p>
          <a:p>
            <a:r>
              <a:rPr lang="en-US" sz="1300" dirty="0"/>
              <a:t>Patricia M. Herman, ND, PhD; Melissa L. Anderson, MS; Karen J. Sherman, PhD; Benjamin H. </a:t>
            </a:r>
            <a:r>
              <a:rPr lang="en-US" sz="1300" dirty="0" err="1"/>
              <a:t>Balderson</a:t>
            </a:r>
            <a:r>
              <a:rPr lang="en-US" sz="1300" dirty="0"/>
              <a:t>, PhD; Judith A. Turner, PhD; Daniel C. </a:t>
            </a:r>
            <a:r>
              <a:rPr lang="en-US" sz="1300" dirty="0" err="1"/>
              <a:t>Cherkin</a:t>
            </a:r>
            <a:r>
              <a:rPr lang="en-US" sz="1300" dirty="0"/>
              <a:t>, PhD</a:t>
            </a:r>
            <a:endParaRPr lang="en-CA" sz="1300" dirty="0"/>
          </a:p>
          <a:p>
            <a:endParaRPr lang="en-US" dirty="0"/>
          </a:p>
        </p:txBody>
      </p:sp>
    </p:spTree>
    <p:extLst>
      <p:ext uri="{BB962C8B-B14F-4D97-AF65-F5344CB8AC3E}">
        <p14:creationId xmlns:p14="http://schemas.microsoft.com/office/powerpoint/2010/main" val="3894671899"/>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MBCPM</a:t>
            </a:r>
            <a:r>
              <a:rPr lang="en-US" baseline="30000" dirty="0"/>
              <a:t>TM</a:t>
            </a:r>
            <a:r>
              <a:rPr lang="en-US" dirty="0"/>
              <a:t> Chronic Pain Medication Changes:</a:t>
            </a:r>
          </a:p>
        </p:txBody>
      </p:sp>
      <p:sp>
        <p:nvSpPr>
          <p:cNvPr id="7" name="Content Placeholder 6"/>
          <p:cNvSpPr>
            <a:spLocks noGrp="1"/>
          </p:cNvSpPr>
          <p:nvPr>
            <p:ph sz="quarter" idx="1"/>
          </p:nvPr>
        </p:nvSpPr>
        <p:spPr/>
        <p:txBody>
          <a:bodyPr/>
          <a:lstStyle/>
          <a:p>
            <a:endParaRPr lang="en-US"/>
          </a:p>
        </p:txBody>
      </p:sp>
      <p:graphicFrame>
        <p:nvGraphicFramePr>
          <p:cNvPr id="8" name="Chart 7"/>
          <p:cNvGraphicFramePr/>
          <p:nvPr>
            <p:extLst>
              <p:ext uri="{D42A27DB-BD31-4B8C-83A1-F6EECF244321}">
                <p14:modId xmlns:p14="http://schemas.microsoft.com/office/powerpoint/2010/main" val="1678409940"/>
              </p:ext>
            </p:extLst>
          </p:nvPr>
        </p:nvGraphicFramePr>
        <p:xfrm>
          <a:off x="0" y="13716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57200" y="5562600"/>
            <a:ext cx="8229600" cy="584776"/>
          </a:xfrm>
          <a:prstGeom prst="rect">
            <a:avLst/>
          </a:prstGeom>
          <a:noFill/>
        </p:spPr>
        <p:txBody>
          <a:bodyPr wrap="square" rtlCol="0">
            <a:spAutoFit/>
          </a:bodyPr>
          <a:lstStyle/>
          <a:p>
            <a:r>
              <a:rPr lang="en-US" sz="1600" b="1" dirty="0">
                <a:solidFill>
                  <a:schemeClr val="bg1"/>
                </a:solidFill>
              </a:rPr>
              <a:t>Fig 24. </a:t>
            </a:r>
            <a:r>
              <a:rPr lang="en-US" sz="1600" dirty="0">
                <a:solidFill>
                  <a:schemeClr val="bg1"/>
                </a:solidFill>
              </a:rPr>
              <a:t>Medication Changes for Chronic Pain Sufferers Attending MPCPM courses in 2013/2014 (N=460 participants suffer from chronic pain, N=382 take medication)  </a:t>
            </a: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Science behind Mindfulness</a:t>
            </a:r>
            <a:endParaRPr lang="en-US" dirty="0"/>
          </a:p>
        </p:txBody>
      </p:sp>
      <p:sp>
        <p:nvSpPr>
          <p:cNvPr id="3" name="Content Placeholder 2"/>
          <p:cNvSpPr>
            <a:spLocks noGrp="1"/>
          </p:cNvSpPr>
          <p:nvPr>
            <p:ph sz="quarter" idx="1"/>
          </p:nvPr>
        </p:nvSpPr>
        <p:spPr>
          <a:xfrm>
            <a:off x="1261308" y="1837492"/>
            <a:ext cx="8503920" cy="4572000"/>
          </a:xfrm>
        </p:spPr>
        <p:txBody>
          <a:bodyPr/>
          <a:lstStyle/>
          <a:p>
            <a:r>
              <a:rPr lang="en-US" dirty="0" smtClean="0"/>
              <a:t>Scientific effects on the </a:t>
            </a:r>
            <a:r>
              <a:rPr lang="en-US" dirty="0" smtClean="0"/>
              <a:t>brain?      </a:t>
            </a:r>
            <a:endParaRPr lang="en-US" i="1" dirty="0" smtClean="0"/>
          </a:p>
          <a:p>
            <a:r>
              <a:rPr lang="en-US" dirty="0" smtClean="0"/>
              <a:t>Scientific effects on the </a:t>
            </a:r>
            <a:r>
              <a:rPr lang="en-US" dirty="0" smtClean="0"/>
              <a:t>body?</a:t>
            </a:r>
            <a:endParaRPr lang="en-US" dirty="0" smtClean="0"/>
          </a:p>
          <a:p>
            <a:r>
              <a:rPr lang="en-US" dirty="0" smtClean="0"/>
              <a:t>Scientific effects on </a:t>
            </a:r>
            <a:r>
              <a:rPr lang="en-US" dirty="0" smtClean="0"/>
              <a:t>function?</a:t>
            </a:r>
            <a:endParaRPr lang="en-US" dirty="0" smtClean="0"/>
          </a:p>
          <a:p>
            <a:r>
              <a:rPr lang="en-US" dirty="0" smtClean="0"/>
              <a:t>Scientific effects on quality of life, </a:t>
            </a:r>
            <a:r>
              <a:rPr lang="en-US" dirty="0" smtClean="0"/>
              <a:t>suffering?</a:t>
            </a:r>
            <a:endParaRPr lang="en-US" dirty="0" smtClean="0"/>
          </a:p>
          <a:p>
            <a:r>
              <a:rPr lang="en-US" dirty="0" smtClean="0"/>
              <a:t>Scientific effects on </a:t>
            </a:r>
            <a:r>
              <a:rPr lang="en-US" dirty="0" smtClean="0"/>
              <a:t>economics?</a:t>
            </a:r>
            <a:endParaRPr lang="en-US" dirty="0" smtClean="0"/>
          </a:p>
          <a:p>
            <a:endParaRPr lang="en-US" dirty="0"/>
          </a:p>
          <a:p>
            <a:pPr marL="0" indent="0">
              <a:buNone/>
            </a:pPr>
            <a:r>
              <a:rPr lang="en-US" b="1" i="1" dirty="0" smtClean="0"/>
              <a:t>                                     Yes to all</a:t>
            </a:r>
            <a:endParaRPr lang="en-US" b="1" i="1" dirty="0"/>
          </a:p>
        </p:txBody>
      </p:sp>
    </p:spTree>
    <p:extLst>
      <p:ext uri="{BB962C8B-B14F-4D97-AF65-F5344CB8AC3E}">
        <p14:creationId xmlns:p14="http://schemas.microsoft.com/office/powerpoint/2010/main" val="4049360833"/>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5339" y="1433383"/>
            <a:ext cx="5123936" cy="3842952"/>
          </a:xfrm>
          <a:prstGeom prst="rect">
            <a:avLst/>
          </a:prstGeom>
        </p:spPr>
      </p:pic>
      <p:sp>
        <p:nvSpPr>
          <p:cNvPr id="3" name="TextBox 2"/>
          <p:cNvSpPr txBox="1"/>
          <p:nvPr/>
        </p:nvSpPr>
        <p:spPr>
          <a:xfrm>
            <a:off x="2971147" y="5481386"/>
            <a:ext cx="3566000" cy="461665"/>
          </a:xfrm>
          <a:prstGeom prst="rect">
            <a:avLst/>
          </a:prstGeom>
          <a:noFill/>
        </p:spPr>
        <p:txBody>
          <a:bodyPr wrap="none" rtlCol="0">
            <a:spAutoFit/>
          </a:bodyPr>
          <a:lstStyle/>
          <a:p>
            <a:r>
              <a:rPr lang="en-US" dirty="0" err="1" smtClean="0"/>
              <a:t>www.neuronovacentre.com</a:t>
            </a:r>
            <a:endParaRPr lang="en-US" dirty="0"/>
          </a:p>
        </p:txBody>
      </p:sp>
    </p:spTree>
    <p:extLst>
      <p:ext uri="{BB962C8B-B14F-4D97-AF65-F5344CB8AC3E}">
        <p14:creationId xmlns:p14="http://schemas.microsoft.com/office/powerpoint/2010/main" val="3791989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Science behind Mindfulness</a:t>
            </a:r>
            <a:endParaRPr lang="en-US" dirty="0"/>
          </a:p>
        </p:txBody>
      </p:sp>
      <p:sp>
        <p:nvSpPr>
          <p:cNvPr id="3" name="Content Placeholder 2"/>
          <p:cNvSpPr>
            <a:spLocks noGrp="1"/>
          </p:cNvSpPr>
          <p:nvPr>
            <p:ph sz="quarter" idx="1"/>
          </p:nvPr>
        </p:nvSpPr>
        <p:spPr/>
        <p:txBody>
          <a:bodyPr/>
          <a:lstStyle/>
          <a:p>
            <a:r>
              <a:rPr lang="en-US" dirty="0" smtClean="0"/>
              <a:t>Scientific effects on the brain</a:t>
            </a:r>
          </a:p>
          <a:p>
            <a:r>
              <a:rPr lang="en-US" dirty="0" smtClean="0"/>
              <a:t>Scientific effects on the body</a:t>
            </a:r>
          </a:p>
          <a:p>
            <a:r>
              <a:rPr lang="en-US" dirty="0" smtClean="0"/>
              <a:t>Scientific effects on function</a:t>
            </a:r>
          </a:p>
          <a:p>
            <a:r>
              <a:rPr lang="en-US" dirty="0" smtClean="0"/>
              <a:t>Scientific effects on quality of life, suffering</a:t>
            </a:r>
          </a:p>
          <a:p>
            <a:r>
              <a:rPr lang="en-US" dirty="0" smtClean="0"/>
              <a:t>Scientific effects on economics</a:t>
            </a:r>
          </a:p>
          <a:p>
            <a:endParaRPr lang="en-US" dirty="0"/>
          </a:p>
          <a:p>
            <a:pPr marL="0" indent="0">
              <a:buNone/>
            </a:pPr>
            <a:r>
              <a:rPr lang="en-US" b="1" i="1" dirty="0" smtClean="0"/>
              <a:t>         How do we look for these changes?</a:t>
            </a:r>
            <a:endParaRPr lang="en-US" b="1" i="1" dirty="0"/>
          </a:p>
        </p:txBody>
      </p:sp>
    </p:spTree>
    <p:extLst>
      <p:ext uri="{BB962C8B-B14F-4D97-AF65-F5344CB8AC3E}">
        <p14:creationId xmlns:p14="http://schemas.microsoft.com/office/powerpoint/2010/main" val="78421259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7635" name="Rectangle 3"/>
          <p:cNvSpPr>
            <a:spLocks noGrp="1" noChangeArrowheads="1"/>
          </p:cNvSpPr>
          <p:nvPr>
            <p:ph type="body" idx="1"/>
          </p:nvPr>
        </p:nvSpPr>
        <p:spPr/>
        <p:txBody>
          <a:bodyPr>
            <a:noAutofit/>
          </a:bodyPr>
          <a:lstStyle/>
          <a:p>
            <a:pPr eaLnBrk="1" fontAlgn="auto" hangingPunct="1">
              <a:spcAft>
                <a:spcPts val="0"/>
              </a:spcAft>
              <a:buFont typeface="Wingdings"/>
              <a:buNone/>
              <a:defRPr/>
            </a:pPr>
            <a:r>
              <a:rPr lang="en-US" sz="2800" dirty="0" smtClean="0">
                <a:ea typeface="+mn-ea"/>
                <a:cs typeface="+mn-cs"/>
              </a:rPr>
              <a:t>Moment-to-moment </a:t>
            </a:r>
            <a:r>
              <a:rPr lang="en-US" sz="2800" i="1" dirty="0" smtClean="0">
                <a:solidFill>
                  <a:schemeClr val="tx1"/>
                </a:solidFill>
                <a:ea typeface="+mn-ea"/>
                <a:cs typeface="+mn-cs"/>
              </a:rPr>
              <a:t>non-judgmental</a:t>
            </a:r>
            <a:r>
              <a:rPr lang="en-US" sz="2800" dirty="0" smtClean="0">
                <a:ea typeface="+mn-ea"/>
                <a:cs typeface="+mn-cs"/>
              </a:rPr>
              <a:t> awareness, being fully present with what is happening right now.</a:t>
            </a:r>
          </a:p>
          <a:p>
            <a:pPr algn="r" eaLnBrk="1" fontAlgn="auto" hangingPunct="1">
              <a:spcAft>
                <a:spcPts val="0"/>
              </a:spcAft>
              <a:buFont typeface="Wingdings"/>
              <a:buNone/>
              <a:defRPr/>
            </a:pPr>
            <a:r>
              <a:rPr lang="en-US" sz="2800" b="0" dirty="0" smtClean="0">
                <a:ea typeface="+mn-ea"/>
                <a:cs typeface="+mn-cs"/>
              </a:rPr>
              <a:t>(</a:t>
            </a:r>
            <a:r>
              <a:rPr lang="en-US" sz="2800" b="0" dirty="0" err="1" smtClean="0">
                <a:ea typeface="+mn-ea"/>
                <a:cs typeface="+mn-cs"/>
              </a:rPr>
              <a:t>Kabat-Zinn</a:t>
            </a:r>
            <a:r>
              <a:rPr lang="en-US" sz="2800" b="0" dirty="0" smtClean="0">
                <a:ea typeface="+mn-ea"/>
                <a:cs typeface="+mn-cs"/>
              </a:rPr>
              <a:t>, J., 1990)</a:t>
            </a:r>
            <a:endParaRPr lang="en-US" sz="2800" b="0" dirty="0">
              <a:ea typeface="+mn-ea"/>
              <a:cs typeface="+mn-cs"/>
            </a:endParaRPr>
          </a:p>
        </p:txBody>
      </p:sp>
      <p:sp>
        <p:nvSpPr>
          <p:cNvPr id="197634" name="Rectangle 2"/>
          <p:cNvSpPr>
            <a:spLocks noGrp="1" noChangeArrowheads="1"/>
          </p:cNvSpPr>
          <p:nvPr>
            <p:ph type="title"/>
          </p:nvPr>
        </p:nvSpPr>
        <p:spPr>
          <a:xfrm>
            <a:off x="1371600" y="762000"/>
            <a:ext cx="7772400" cy="1362075"/>
          </a:xfrm>
        </p:spPr>
        <p:txBody>
          <a:bodyPr/>
          <a:lstStyle/>
          <a:p>
            <a:pPr eaLnBrk="1" hangingPunct="1"/>
            <a:r>
              <a:rPr lang="en-US" dirty="0" smtClean="0"/>
              <a:t>What is </a:t>
            </a:r>
            <a:r>
              <a:rPr lang="ja-JP" altLang="en-US" dirty="0" smtClean="0"/>
              <a:t>“</a:t>
            </a:r>
            <a:r>
              <a:rPr lang="en-US" altLang="ja-JP" dirty="0" smtClean="0"/>
              <a:t>Mindfulness</a:t>
            </a:r>
            <a:r>
              <a:rPr lang="ja-JP" altLang="en-US" dirty="0" smtClean="0"/>
              <a:t>”</a:t>
            </a:r>
            <a:r>
              <a:rPr lang="en-US" altLang="ja-JP" dirty="0" smtClean="0"/>
              <a:t>?</a:t>
            </a:r>
            <a:endParaRPr lang="en-US" dirty="0" smtClean="0"/>
          </a:p>
        </p:txBody>
      </p:sp>
    </p:spTree>
    <p:extLst>
      <p:ext uri="{BB962C8B-B14F-4D97-AF65-F5344CB8AC3E}">
        <p14:creationId xmlns:p14="http://schemas.microsoft.com/office/powerpoint/2010/main" val="2600663816"/>
      </p:ext>
    </p:extLst>
  </p:cSld>
  <p:clrMapOvr>
    <a:masterClrMapping/>
  </p:clrMapOvr>
  <p:transition xmlns:p14="http://schemas.microsoft.com/office/powerpoint/2010/main" spd="slow"/>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97634"/>
                                        </p:tgtEl>
                                        <p:attrNameLst>
                                          <p:attrName>style.visibility</p:attrName>
                                        </p:attrNameLst>
                                      </p:cBhvr>
                                      <p:to>
                                        <p:strVal val="visible"/>
                                      </p:to>
                                    </p:set>
                                    <p:animEffect transition="in" filter="slide(fromBottom)">
                                      <p:cBhvr>
                                        <p:cTn id="7" dur="500"/>
                                        <p:tgtEl>
                                          <p:spTgt spid="197634"/>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97635">
                                            <p:txEl>
                                              <p:pRg st="0" end="0"/>
                                            </p:txEl>
                                          </p:spTgt>
                                        </p:tgtEl>
                                        <p:attrNameLst>
                                          <p:attrName>style.visibility</p:attrName>
                                        </p:attrNameLst>
                                      </p:cBhvr>
                                      <p:to>
                                        <p:strVal val="visible"/>
                                      </p:to>
                                    </p:set>
                                    <p:animEffect transition="in" filter="dissolve">
                                      <p:cBhvr>
                                        <p:cTn id="11" dur="500"/>
                                        <p:tgtEl>
                                          <p:spTgt spid="1976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5" grpId="0" build="p" autoUpdateAnimBg="0" advAuto="0"/>
      <p:bldP spid="19763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59" y="0"/>
            <a:ext cx="7772841" cy="1108567"/>
          </a:xfrm>
        </p:spPr>
        <p:txBody>
          <a:bodyPr/>
          <a:lstStyle/>
          <a:p>
            <a:r>
              <a:rPr lang="en-US" dirty="0"/>
              <a:t>Noticing: UNMINDFUL SHOWERING</a:t>
            </a:r>
          </a:p>
        </p:txBody>
      </p:sp>
      <p:pic>
        <p:nvPicPr>
          <p:cNvPr id="32770" name="Picture 2" descr="Image result for mindfulness shower"/>
          <p:cNvPicPr>
            <a:picLocks noGrp="1" noChangeAspect="1" noChangeArrowheads="1"/>
          </p:cNvPicPr>
          <p:nvPr>
            <p:ph type="clipArt" sz="half" idx="2"/>
          </p:nvPr>
        </p:nvPicPr>
        <p:blipFill>
          <a:blip r:embed="rId3" cstate="print"/>
          <a:srcRect/>
          <a:stretch>
            <a:fillRect/>
          </a:stretch>
        </p:blipFill>
        <p:spPr bwMode="auto">
          <a:xfrm>
            <a:off x="2699792" y="2367958"/>
            <a:ext cx="4011893" cy="3653383"/>
          </a:xfrm>
          <a:prstGeom prst="rect">
            <a:avLst/>
          </a:prstGeom>
          <a:noFill/>
        </p:spPr>
      </p:pic>
      <p:sp>
        <p:nvSpPr>
          <p:cNvPr id="4" name="Cloud Callout 3"/>
          <p:cNvSpPr/>
          <p:nvPr/>
        </p:nvSpPr>
        <p:spPr>
          <a:xfrm>
            <a:off x="6374921" y="1304764"/>
            <a:ext cx="2160240" cy="1368152"/>
          </a:xfrm>
          <a:prstGeom prst="cloudCallout">
            <a:avLst>
              <a:gd name="adj1" fmla="val -54286"/>
              <a:gd name="adj2" fmla="val 894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 have to get in and out fast</a:t>
            </a:r>
          </a:p>
        </p:txBody>
      </p:sp>
      <p:sp>
        <p:nvSpPr>
          <p:cNvPr id="5" name="Cloud Callout 4"/>
          <p:cNvSpPr/>
          <p:nvPr/>
        </p:nvSpPr>
        <p:spPr>
          <a:xfrm>
            <a:off x="251520" y="3115997"/>
            <a:ext cx="2376265" cy="1368152"/>
          </a:xfrm>
          <a:prstGeom prst="cloudCallout">
            <a:avLst>
              <a:gd name="adj1" fmla="val 82258"/>
              <a:gd name="adj2" fmla="val -140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What will we have for dinner?</a:t>
            </a:r>
          </a:p>
        </p:txBody>
      </p:sp>
      <p:sp>
        <p:nvSpPr>
          <p:cNvPr id="6" name="Cloud Callout 5"/>
          <p:cNvSpPr/>
          <p:nvPr/>
        </p:nvSpPr>
        <p:spPr>
          <a:xfrm>
            <a:off x="6236432" y="2924944"/>
            <a:ext cx="2613890" cy="1368152"/>
          </a:xfrm>
          <a:prstGeom prst="cloudCallout">
            <a:avLst>
              <a:gd name="adj1" fmla="val -97297"/>
              <a:gd name="adj2" fmla="val 312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 </a:t>
            </a:r>
            <a:r>
              <a:rPr lang="en-US" sz="2000" dirty="0"/>
              <a:t>shouldn’t have eaten so much today</a:t>
            </a:r>
            <a:endParaRPr lang="en-US" dirty="0"/>
          </a:p>
        </p:txBody>
      </p:sp>
      <p:sp>
        <p:nvSpPr>
          <p:cNvPr id="7" name="Cloud Callout 6"/>
          <p:cNvSpPr/>
          <p:nvPr/>
        </p:nvSpPr>
        <p:spPr>
          <a:xfrm>
            <a:off x="3998657" y="1331205"/>
            <a:ext cx="2376264" cy="1368152"/>
          </a:xfrm>
          <a:prstGeom prst="cloudCallout">
            <a:avLst>
              <a:gd name="adj1" fmla="val -26977"/>
              <a:gd name="adj2" fmla="val 11639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 haven’t checked my messages</a:t>
            </a:r>
            <a:r>
              <a:rPr lang="en-US" dirty="0"/>
              <a:t> </a:t>
            </a:r>
          </a:p>
        </p:txBody>
      </p:sp>
      <p:sp>
        <p:nvSpPr>
          <p:cNvPr id="8" name="Cloud Callout 7"/>
          <p:cNvSpPr/>
          <p:nvPr/>
        </p:nvSpPr>
        <p:spPr>
          <a:xfrm>
            <a:off x="4345174" y="4859868"/>
            <a:ext cx="2178513" cy="1327502"/>
          </a:xfrm>
          <a:prstGeom prst="cloudCallout">
            <a:avLst>
              <a:gd name="adj1" fmla="val -65892"/>
              <a:gd name="adj2" fmla="val -981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What a shame Peggy hates Jane</a:t>
            </a:r>
          </a:p>
        </p:txBody>
      </p:sp>
      <p:sp>
        <p:nvSpPr>
          <p:cNvPr id="9" name="Cloud Callout 8"/>
          <p:cNvSpPr/>
          <p:nvPr/>
        </p:nvSpPr>
        <p:spPr>
          <a:xfrm>
            <a:off x="316180" y="4819217"/>
            <a:ext cx="2160240" cy="1368152"/>
          </a:xfrm>
          <a:prstGeom prst="cloudCallout">
            <a:avLst>
              <a:gd name="adj1" fmla="val 71334"/>
              <a:gd name="adj2" fmla="val -6362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 forgot to make out my menu</a:t>
            </a:r>
          </a:p>
        </p:txBody>
      </p:sp>
      <p:sp>
        <p:nvSpPr>
          <p:cNvPr id="10" name="Cloud Callout 9"/>
          <p:cNvSpPr/>
          <p:nvPr/>
        </p:nvSpPr>
        <p:spPr>
          <a:xfrm>
            <a:off x="6732240" y="4365104"/>
            <a:ext cx="2160240" cy="1368152"/>
          </a:xfrm>
          <a:prstGeom prst="cloudCallout">
            <a:avLst>
              <a:gd name="adj1" fmla="val -91836"/>
              <a:gd name="adj2" fmla="val -183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My toe hurts</a:t>
            </a:r>
          </a:p>
        </p:txBody>
      </p:sp>
      <p:sp>
        <p:nvSpPr>
          <p:cNvPr id="11" name="Cloud Callout 10"/>
          <p:cNvSpPr/>
          <p:nvPr/>
        </p:nvSpPr>
        <p:spPr>
          <a:xfrm>
            <a:off x="936104" y="1304764"/>
            <a:ext cx="2160240" cy="1368152"/>
          </a:xfrm>
          <a:prstGeom prst="cloudCallout">
            <a:avLst>
              <a:gd name="adj1" fmla="val 46757"/>
              <a:gd name="adj2" fmla="val 8190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That nurse is a pain</a:t>
            </a:r>
          </a:p>
        </p:txBody>
      </p:sp>
      <p:sp>
        <p:nvSpPr>
          <p:cNvPr id="3" name="Rectangle 2">
            <a:extLst>
              <a:ext uri="{FF2B5EF4-FFF2-40B4-BE49-F238E27FC236}">
                <a16:creationId xmlns:a16="http://schemas.microsoft.com/office/drawing/2014/main" xmlns="" id="{E4D49F46-94B7-E348-865F-AD49C1B5E148}"/>
              </a:ext>
            </a:extLst>
          </p:cNvPr>
          <p:cNvSpPr/>
          <p:nvPr/>
        </p:nvSpPr>
        <p:spPr>
          <a:xfrm>
            <a:off x="2599758" y="6046689"/>
            <a:ext cx="4067823" cy="369332"/>
          </a:xfrm>
          <a:prstGeom prst="rect">
            <a:avLst/>
          </a:prstGeom>
        </p:spPr>
        <p:txBody>
          <a:bodyPr wrap="square">
            <a:spAutoFit/>
          </a:bodyPr>
          <a:lstStyle/>
          <a:p>
            <a:pPr algn="l"/>
            <a:r>
              <a:rPr lang="en-CA" sz="900" dirty="0" err="1">
                <a:latin typeface="Calibri" panose="020F0502020204030204" pitchFamily="34" charset="0"/>
                <a:ea typeface="Calibri" panose="020F0502020204030204" pitchFamily="34" charset="0"/>
                <a:cs typeface="Times New Roman" panose="02020603050405020304" pitchFamily="18" charset="0"/>
              </a:rPr>
              <a:t>Retreived</a:t>
            </a:r>
            <a:r>
              <a:rPr lang="en-CA" sz="900" dirty="0">
                <a:latin typeface="Calibri" panose="020F0502020204030204" pitchFamily="34" charset="0"/>
                <a:ea typeface="Calibri" panose="020F0502020204030204" pitchFamily="34" charset="0"/>
                <a:cs typeface="Times New Roman" panose="02020603050405020304" pitchFamily="18" charset="0"/>
              </a:rPr>
              <a:t> from: https://</a:t>
            </a:r>
            <a:r>
              <a:rPr lang="en-CA" sz="900" dirty="0" err="1">
                <a:latin typeface="Calibri" panose="020F0502020204030204" pitchFamily="34" charset="0"/>
                <a:ea typeface="Calibri" panose="020F0502020204030204" pitchFamily="34" charset="0"/>
                <a:cs typeface="Times New Roman" panose="02020603050405020304" pitchFamily="18" charset="0"/>
              </a:rPr>
              <a:t>i.pinimg.com</a:t>
            </a:r>
            <a:r>
              <a:rPr lang="en-CA" sz="900" dirty="0">
                <a:latin typeface="Calibri" panose="020F0502020204030204" pitchFamily="34" charset="0"/>
                <a:ea typeface="Calibri" panose="020F0502020204030204" pitchFamily="34" charset="0"/>
                <a:cs typeface="Times New Roman" panose="02020603050405020304" pitchFamily="18" charset="0"/>
              </a:rPr>
              <a:t>/564x/c2/c8/</a:t>
            </a:r>
            <a:r>
              <a:rPr lang="en-CA" sz="900" dirty="0" err="1">
                <a:latin typeface="Calibri" panose="020F0502020204030204" pitchFamily="34" charset="0"/>
                <a:ea typeface="Calibri" panose="020F0502020204030204" pitchFamily="34" charset="0"/>
                <a:cs typeface="Times New Roman" panose="02020603050405020304" pitchFamily="18" charset="0"/>
              </a:rPr>
              <a:t>cb</a:t>
            </a:r>
            <a:r>
              <a:rPr lang="en-CA" sz="900" dirty="0">
                <a:latin typeface="Calibri" panose="020F0502020204030204" pitchFamily="34" charset="0"/>
                <a:ea typeface="Calibri" panose="020F0502020204030204" pitchFamily="34" charset="0"/>
                <a:cs typeface="Times New Roman" panose="02020603050405020304" pitchFamily="18" charset="0"/>
              </a:rPr>
              <a:t>/c2c8cb80e794dade084210f41233f2ed.jpg</a:t>
            </a:r>
            <a:r>
              <a:rPr lang="en-CA" sz="900" dirty="0"/>
              <a:t> </a:t>
            </a:r>
            <a:endParaRPr lang="en-US" sz="900" dirty="0"/>
          </a:p>
        </p:txBody>
      </p:sp>
    </p:spTree>
  </p:cSld>
  <p:clrMapOvr>
    <a:masterClrMapping/>
  </p:clrMapOvr>
  <p:transition xmlns:p14="http://schemas.microsoft.com/office/powerpoint/2010/main">
    <p:wipe dir="d"/>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133" y="-118533"/>
            <a:ext cx="7772400" cy="1143000"/>
          </a:xfrm>
        </p:spPr>
        <p:txBody>
          <a:bodyPr/>
          <a:lstStyle/>
          <a:p>
            <a:r>
              <a:rPr lang="en-US" dirty="0"/>
              <a:t>Practicing: MINDFUL SHOWERING</a:t>
            </a:r>
          </a:p>
        </p:txBody>
      </p:sp>
      <p:pic>
        <p:nvPicPr>
          <p:cNvPr id="32770" name="Picture 2" descr="Image result for mindfulness shower"/>
          <p:cNvPicPr>
            <a:picLocks noGrp="1" noChangeAspect="1" noChangeArrowheads="1"/>
          </p:cNvPicPr>
          <p:nvPr>
            <p:ph type="clipArt" sz="half" idx="2"/>
          </p:nvPr>
        </p:nvPicPr>
        <p:blipFill>
          <a:blip r:embed="rId3" cstate="print"/>
          <a:srcRect/>
          <a:stretch>
            <a:fillRect/>
          </a:stretch>
        </p:blipFill>
        <p:spPr bwMode="auto">
          <a:xfrm>
            <a:off x="2699792" y="2325748"/>
            <a:ext cx="4011893" cy="3653383"/>
          </a:xfrm>
          <a:prstGeom prst="rect">
            <a:avLst/>
          </a:prstGeom>
          <a:noFill/>
        </p:spPr>
      </p:pic>
      <p:sp>
        <p:nvSpPr>
          <p:cNvPr id="4" name="Rectangle 3">
            <a:extLst>
              <a:ext uri="{FF2B5EF4-FFF2-40B4-BE49-F238E27FC236}">
                <a16:creationId xmlns:a16="http://schemas.microsoft.com/office/drawing/2014/main" xmlns="" id="{3AAFA347-FB50-8C4D-B461-E5AFAAFA9FE5}"/>
              </a:ext>
            </a:extLst>
          </p:cNvPr>
          <p:cNvSpPr/>
          <p:nvPr/>
        </p:nvSpPr>
        <p:spPr>
          <a:xfrm>
            <a:off x="2613827" y="5962281"/>
            <a:ext cx="4111926" cy="369332"/>
          </a:xfrm>
          <a:prstGeom prst="rect">
            <a:avLst/>
          </a:prstGeom>
        </p:spPr>
        <p:txBody>
          <a:bodyPr wrap="square">
            <a:spAutoFit/>
          </a:bodyPr>
          <a:lstStyle/>
          <a:p>
            <a:pPr algn="l"/>
            <a:r>
              <a:rPr lang="en-CA" sz="900" dirty="0" err="1">
                <a:latin typeface="Calibri" panose="020F0502020204030204" pitchFamily="34" charset="0"/>
                <a:ea typeface="Calibri" panose="020F0502020204030204" pitchFamily="34" charset="0"/>
                <a:cs typeface="Times New Roman" panose="02020603050405020304" pitchFamily="18" charset="0"/>
              </a:rPr>
              <a:t>Retreived</a:t>
            </a:r>
            <a:r>
              <a:rPr lang="en-CA" sz="900" dirty="0">
                <a:latin typeface="Calibri" panose="020F0502020204030204" pitchFamily="34" charset="0"/>
                <a:ea typeface="Calibri" panose="020F0502020204030204" pitchFamily="34" charset="0"/>
                <a:cs typeface="Times New Roman" panose="02020603050405020304" pitchFamily="18" charset="0"/>
              </a:rPr>
              <a:t> from: https://</a:t>
            </a:r>
            <a:r>
              <a:rPr lang="en-CA" sz="900" dirty="0" err="1">
                <a:latin typeface="Calibri" panose="020F0502020204030204" pitchFamily="34" charset="0"/>
                <a:ea typeface="Calibri" panose="020F0502020204030204" pitchFamily="34" charset="0"/>
                <a:cs typeface="Times New Roman" panose="02020603050405020304" pitchFamily="18" charset="0"/>
              </a:rPr>
              <a:t>i.pinimg.com</a:t>
            </a:r>
            <a:r>
              <a:rPr lang="en-CA" sz="900" dirty="0">
                <a:latin typeface="Calibri" panose="020F0502020204030204" pitchFamily="34" charset="0"/>
                <a:ea typeface="Calibri" panose="020F0502020204030204" pitchFamily="34" charset="0"/>
                <a:cs typeface="Times New Roman" panose="02020603050405020304" pitchFamily="18" charset="0"/>
              </a:rPr>
              <a:t>/564x/c2/c8/</a:t>
            </a:r>
            <a:r>
              <a:rPr lang="en-CA" sz="900" dirty="0" err="1">
                <a:latin typeface="Calibri" panose="020F0502020204030204" pitchFamily="34" charset="0"/>
                <a:ea typeface="Calibri" panose="020F0502020204030204" pitchFamily="34" charset="0"/>
                <a:cs typeface="Times New Roman" panose="02020603050405020304" pitchFamily="18" charset="0"/>
              </a:rPr>
              <a:t>cb</a:t>
            </a:r>
            <a:r>
              <a:rPr lang="en-CA" sz="900" dirty="0">
                <a:latin typeface="Calibri" panose="020F0502020204030204" pitchFamily="34" charset="0"/>
                <a:ea typeface="Calibri" panose="020F0502020204030204" pitchFamily="34" charset="0"/>
                <a:cs typeface="Times New Roman" panose="02020603050405020304" pitchFamily="18" charset="0"/>
              </a:rPr>
              <a:t>/c2c8cb80e794dade084210f41233f2ed.jpg</a:t>
            </a:r>
            <a:r>
              <a:rPr lang="en-CA" sz="900" dirty="0"/>
              <a:t> </a:t>
            </a:r>
            <a:endParaRPr lang="en-US" sz="900" dirty="0"/>
          </a:p>
        </p:txBody>
      </p:sp>
    </p:spTree>
  </p:cSld>
  <p:clrMapOvr>
    <a:masterClrMapping/>
  </p:clrMapOvr>
  <p:transition xmlns:p14="http://schemas.microsoft.com/office/powerpoint/2010/main">
    <p:wipe dir="d"/>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866" y="-169333"/>
            <a:ext cx="7772400" cy="1143000"/>
          </a:xfrm>
        </p:spPr>
        <p:txBody>
          <a:bodyPr/>
          <a:lstStyle/>
          <a:p>
            <a:r>
              <a:rPr lang="en-US" dirty="0"/>
              <a:t>MINDFUL EATING</a:t>
            </a:r>
          </a:p>
        </p:txBody>
      </p:sp>
      <p:sp>
        <p:nvSpPr>
          <p:cNvPr id="31746" name="AutoShape 2" descr="Image result for mindfulness eati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1749" name="Picture 5"/>
          <p:cNvPicPr>
            <a:picLocks noChangeAspect="1" noChangeArrowheads="1"/>
          </p:cNvPicPr>
          <p:nvPr/>
        </p:nvPicPr>
        <p:blipFill>
          <a:blip r:embed="rId3" cstate="print"/>
          <a:srcRect/>
          <a:stretch>
            <a:fillRect/>
          </a:stretch>
        </p:blipFill>
        <p:spPr bwMode="auto">
          <a:xfrm>
            <a:off x="2915815" y="1844824"/>
            <a:ext cx="3257875" cy="4349432"/>
          </a:xfrm>
          <a:prstGeom prst="rect">
            <a:avLst/>
          </a:prstGeom>
          <a:noFill/>
          <a:ln w="9525">
            <a:noFill/>
            <a:miter lim="800000"/>
            <a:headEnd/>
            <a:tailEnd/>
          </a:ln>
        </p:spPr>
      </p:pic>
      <p:sp>
        <p:nvSpPr>
          <p:cNvPr id="3" name="Rectangle 2">
            <a:extLst>
              <a:ext uri="{FF2B5EF4-FFF2-40B4-BE49-F238E27FC236}">
                <a16:creationId xmlns:a16="http://schemas.microsoft.com/office/drawing/2014/main" xmlns="" id="{2E6FE2CA-82AF-9C43-A97A-209C5E3B2246}"/>
              </a:ext>
            </a:extLst>
          </p:cNvPr>
          <p:cNvSpPr/>
          <p:nvPr/>
        </p:nvSpPr>
        <p:spPr>
          <a:xfrm>
            <a:off x="2817339" y="6152052"/>
            <a:ext cx="4572000" cy="230832"/>
          </a:xfrm>
          <a:prstGeom prst="rect">
            <a:avLst/>
          </a:prstGeom>
        </p:spPr>
        <p:txBody>
          <a:bodyPr>
            <a:spAutoFit/>
          </a:bodyPr>
          <a:lstStyle/>
          <a:p>
            <a:pPr algn="l"/>
            <a:r>
              <a:rPr lang="en-CA" sz="900" u="sng" dirty="0">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xmlns="" val="tx"/>
                    </a:ext>
                  </a:extLst>
                </a:hlinkClick>
              </a:rPr>
              <a:t>Retreived from: http://blog.uwgb.edu/hr/files/2017/06/Apple.jpg</a:t>
            </a:r>
            <a:r>
              <a:rPr lang="en-CA" sz="900" dirty="0"/>
              <a:t> </a:t>
            </a:r>
            <a:endParaRPr lang="en-US" sz="900" dirty="0"/>
          </a:p>
        </p:txBody>
      </p:sp>
    </p:spTree>
  </p:cSld>
  <p:clrMapOvr>
    <a:masterClrMapping/>
  </p:clrMapOvr>
  <p:transition xmlns:p14="http://schemas.microsoft.com/office/powerpoint/2010/main">
    <p:wipe dir="d"/>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868" y="-276665"/>
            <a:ext cx="7772400" cy="1143000"/>
          </a:xfrm>
        </p:spPr>
        <p:txBody>
          <a:bodyPr/>
          <a:lstStyle/>
          <a:p>
            <a:r>
              <a:rPr lang="en-US" dirty="0"/>
              <a:t>UNMINDFUL EATING</a:t>
            </a:r>
          </a:p>
        </p:txBody>
      </p:sp>
      <p:sp>
        <p:nvSpPr>
          <p:cNvPr id="31746" name="AutoShape 2" descr="Image result for mindfulness eati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1748" name="AutoShape 4" descr="Image result for mindfulness eati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1751" name="Picture 7" descr="http://i.dailymail.co.uk/i/pix/2012/03/26/article-2120582-12578F8F000005DC-843_468x444.jpg"/>
          <p:cNvPicPr>
            <a:picLocks noGrp="1" noChangeAspect="1" noChangeArrowheads="1"/>
          </p:cNvPicPr>
          <p:nvPr>
            <p:ph type="clipArt" sz="half" idx="2"/>
          </p:nvPr>
        </p:nvPicPr>
        <p:blipFill>
          <a:blip r:embed="rId3" cstate="print"/>
          <a:srcRect/>
          <a:stretch>
            <a:fillRect/>
          </a:stretch>
        </p:blipFill>
        <p:spPr bwMode="auto">
          <a:xfrm>
            <a:off x="2648882" y="2088616"/>
            <a:ext cx="3810000" cy="3614615"/>
          </a:xfrm>
          <a:prstGeom prst="rect">
            <a:avLst/>
          </a:prstGeom>
          <a:noFill/>
        </p:spPr>
      </p:pic>
      <p:sp>
        <p:nvSpPr>
          <p:cNvPr id="7" name="Cloud Callout 6"/>
          <p:cNvSpPr/>
          <p:nvPr/>
        </p:nvSpPr>
        <p:spPr>
          <a:xfrm>
            <a:off x="6084167" y="1408724"/>
            <a:ext cx="1934417" cy="504056"/>
          </a:xfrm>
          <a:prstGeom prst="cloudCallout">
            <a:avLst>
              <a:gd name="adj1" fmla="val -54286"/>
              <a:gd name="adj2" fmla="val 894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Cool!</a:t>
            </a:r>
          </a:p>
        </p:txBody>
      </p:sp>
      <p:sp>
        <p:nvSpPr>
          <p:cNvPr id="8" name="Cloud Callout 7"/>
          <p:cNvSpPr/>
          <p:nvPr/>
        </p:nvSpPr>
        <p:spPr>
          <a:xfrm>
            <a:off x="394269" y="3297700"/>
            <a:ext cx="1963855" cy="1368152"/>
          </a:xfrm>
          <a:prstGeom prst="cloudCallout">
            <a:avLst>
              <a:gd name="adj1" fmla="val 82258"/>
              <a:gd name="adj2" fmla="val -140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Shoot--did I record the game?</a:t>
            </a:r>
          </a:p>
        </p:txBody>
      </p:sp>
      <p:sp>
        <p:nvSpPr>
          <p:cNvPr id="9" name="Cloud Callout 8"/>
          <p:cNvSpPr/>
          <p:nvPr/>
        </p:nvSpPr>
        <p:spPr>
          <a:xfrm>
            <a:off x="6749640" y="2163205"/>
            <a:ext cx="1963855" cy="1368152"/>
          </a:xfrm>
          <a:prstGeom prst="cloudCallout">
            <a:avLst>
              <a:gd name="adj1" fmla="val -97297"/>
              <a:gd name="adj2" fmla="val 312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Hope there are no police around</a:t>
            </a:r>
          </a:p>
        </p:txBody>
      </p:sp>
      <p:sp>
        <p:nvSpPr>
          <p:cNvPr id="10" name="Cloud Callout 9"/>
          <p:cNvSpPr/>
          <p:nvPr/>
        </p:nvSpPr>
        <p:spPr>
          <a:xfrm>
            <a:off x="460375" y="1576246"/>
            <a:ext cx="1963855" cy="1368152"/>
          </a:xfrm>
          <a:prstGeom prst="cloudCallout">
            <a:avLst>
              <a:gd name="adj1" fmla="val 69969"/>
              <a:gd name="adj2" fmla="val 517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I’m talking to Gerry</a:t>
            </a:r>
          </a:p>
        </p:txBody>
      </p:sp>
      <p:sp>
        <p:nvSpPr>
          <p:cNvPr id="11" name="Cloud Callout 10"/>
          <p:cNvSpPr/>
          <p:nvPr/>
        </p:nvSpPr>
        <p:spPr>
          <a:xfrm>
            <a:off x="460375" y="5019154"/>
            <a:ext cx="2160240" cy="1368152"/>
          </a:xfrm>
          <a:prstGeom prst="cloudCallout">
            <a:avLst>
              <a:gd name="adj1" fmla="val 62459"/>
              <a:gd name="adj2" fmla="val -991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Gotta</a:t>
            </a:r>
            <a:r>
              <a:rPr lang="en-US" sz="1600" dirty="0"/>
              <a:t> get home before the game starts</a:t>
            </a:r>
          </a:p>
        </p:txBody>
      </p:sp>
      <p:sp>
        <p:nvSpPr>
          <p:cNvPr id="12" name="Cloud Callout 11"/>
          <p:cNvSpPr/>
          <p:nvPr/>
        </p:nvSpPr>
        <p:spPr>
          <a:xfrm>
            <a:off x="6627111" y="4335079"/>
            <a:ext cx="2160240" cy="1368152"/>
          </a:xfrm>
          <a:prstGeom prst="cloudCallout">
            <a:avLst>
              <a:gd name="adj1" fmla="val -71428"/>
              <a:gd name="adj2" fmla="val -8969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Oops crumbs everywhere</a:t>
            </a:r>
          </a:p>
        </p:txBody>
      </p:sp>
      <p:sp>
        <p:nvSpPr>
          <p:cNvPr id="13" name="Cloud Callout 12"/>
          <p:cNvSpPr/>
          <p:nvPr/>
        </p:nvSpPr>
        <p:spPr>
          <a:xfrm>
            <a:off x="2843808" y="1408724"/>
            <a:ext cx="1512168" cy="504056"/>
          </a:xfrm>
          <a:prstGeom prst="cloudCallout">
            <a:avLst>
              <a:gd name="adj1" fmla="val 108885"/>
              <a:gd name="adj2" fmla="val 1002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No, really</a:t>
            </a:r>
          </a:p>
        </p:txBody>
      </p:sp>
      <p:sp>
        <p:nvSpPr>
          <p:cNvPr id="3" name="Rectangle 2">
            <a:extLst>
              <a:ext uri="{FF2B5EF4-FFF2-40B4-BE49-F238E27FC236}">
                <a16:creationId xmlns:a16="http://schemas.microsoft.com/office/drawing/2014/main" xmlns="" id="{4A95637C-71C3-0B46-8477-4C13D13D0195}"/>
              </a:ext>
            </a:extLst>
          </p:cNvPr>
          <p:cNvSpPr/>
          <p:nvPr/>
        </p:nvSpPr>
        <p:spPr>
          <a:xfrm>
            <a:off x="2560132" y="5709106"/>
            <a:ext cx="4189508" cy="369332"/>
          </a:xfrm>
          <a:prstGeom prst="rect">
            <a:avLst/>
          </a:prstGeom>
        </p:spPr>
        <p:txBody>
          <a:bodyPr wrap="square">
            <a:spAutoFit/>
          </a:bodyPr>
          <a:lstStyle/>
          <a:p>
            <a:pPr algn="l"/>
            <a:r>
              <a:rPr lang="en-CA" sz="900" dirty="0" err="1">
                <a:latin typeface="Calibri" panose="020F0502020204030204" pitchFamily="34" charset="0"/>
                <a:ea typeface="Calibri" panose="020F0502020204030204" pitchFamily="34" charset="0"/>
                <a:cs typeface="Times New Roman" panose="02020603050405020304" pitchFamily="18" charset="0"/>
              </a:rPr>
              <a:t>Retreived</a:t>
            </a:r>
            <a:r>
              <a:rPr lang="en-CA" sz="900" dirty="0">
                <a:latin typeface="Calibri" panose="020F0502020204030204" pitchFamily="34" charset="0"/>
                <a:ea typeface="Calibri" panose="020F0502020204030204" pitchFamily="34" charset="0"/>
                <a:cs typeface="Times New Roman" panose="02020603050405020304" pitchFamily="18" charset="0"/>
              </a:rPr>
              <a:t> from: https://</a:t>
            </a:r>
            <a:r>
              <a:rPr lang="en-CA" sz="900" dirty="0" err="1">
                <a:latin typeface="Calibri" panose="020F0502020204030204" pitchFamily="34" charset="0"/>
                <a:ea typeface="Calibri" panose="020F0502020204030204" pitchFamily="34" charset="0"/>
                <a:cs typeface="Times New Roman" panose="02020603050405020304" pitchFamily="18" charset="0"/>
              </a:rPr>
              <a:t>media.gettyimages.com</a:t>
            </a:r>
            <a:r>
              <a:rPr lang="en-CA" sz="900" dirty="0">
                <a:latin typeface="Calibri" panose="020F0502020204030204" pitchFamily="34" charset="0"/>
                <a:ea typeface="Calibri" panose="020F0502020204030204" pitchFamily="34" charset="0"/>
                <a:cs typeface="Times New Roman" panose="02020603050405020304" pitchFamily="18" charset="0"/>
              </a:rPr>
              <a:t>/photos/driving-eating-and-talking-picture-id532602302?s=612x612</a:t>
            </a:r>
            <a:r>
              <a:rPr lang="en-CA" sz="900" dirty="0"/>
              <a:t> </a:t>
            </a:r>
            <a:endParaRPr lang="en-US" sz="900" dirty="0"/>
          </a:p>
        </p:txBody>
      </p:sp>
    </p:spTree>
  </p:cSld>
  <p:clrMapOvr>
    <a:masterClrMapping/>
  </p:clrMapOvr>
  <p:transition xmlns:p14="http://schemas.microsoft.com/office/powerpoint/2010/main">
    <p:wipe dir="d"/>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Civic</Template>
  <TotalTime>28343</TotalTime>
  <Words>3248</Words>
  <Application>Microsoft Macintosh PowerPoint</Application>
  <PresentationFormat>On-screen Show (4:3)</PresentationFormat>
  <Paragraphs>257</Paragraphs>
  <Slides>34</Slides>
  <Notes>23</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Civic</vt:lpstr>
      <vt:lpstr>  Science of Mindfulness PACE  April 17th, 2019</vt:lpstr>
      <vt:lpstr>Dr. Jackie Gardner-Nix, MB.BS., PhD., MRCP(UK)</vt:lpstr>
      <vt:lpstr>Disclosure: Dr. Jackie Gardner-Nix</vt:lpstr>
      <vt:lpstr>The Science behind Mindfulness</vt:lpstr>
      <vt:lpstr>What is “Mindfulness”?</vt:lpstr>
      <vt:lpstr>Noticing: UNMINDFUL SHOWERING</vt:lpstr>
      <vt:lpstr>Practicing: MINDFUL SHOWERING</vt:lpstr>
      <vt:lpstr>MINDFUL EATING</vt:lpstr>
      <vt:lpstr>UNMINDFUL EATING</vt:lpstr>
      <vt:lpstr>What is meditation?</vt:lpstr>
      <vt:lpstr>Mindfulness encourages practice of these Attitudes:</vt:lpstr>
      <vt:lpstr>Brain pathways “learning”: Neurons which fire together wire together</vt:lpstr>
      <vt:lpstr>Emotional Factors Influencing Pain Suffering</vt:lpstr>
      <vt:lpstr>Mind-Body Connection: at the 1 to 8 item checkout!</vt:lpstr>
      <vt:lpstr>Pain </vt:lpstr>
      <vt:lpstr>The Mind/Body Connection</vt:lpstr>
      <vt:lpstr>The Mind/Body Connection</vt:lpstr>
      <vt:lpstr>Degenerative changes in our bodies are the Norm</vt:lpstr>
      <vt:lpstr>What is likely to amplify Pain and reduce Healing?</vt:lpstr>
      <vt:lpstr>Predisposition to Chronic Pain?</vt:lpstr>
      <vt:lpstr>Stress and Healing</vt:lpstr>
      <vt:lpstr>Being Stressed is not good for us… Research shows:</vt:lpstr>
      <vt:lpstr>Genetics and Epigenetics           genetics loads the gun                     environment pulls the trigger</vt:lpstr>
      <vt:lpstr>Meditation and Brain Changes– </vt:lpstr>
      <vt:lpstr>Why consistent meditation changes pain:</vt:lpstr>
      <vt:lpstr>Meditation &amp; Changes in Amygdala7</vt:lpstr>
      <vt:lpstr>Advantages of Being Fully Present and Less Judgemental:</vt:lpstr>
      <vt:lpstr>Other Impacts of MPCPM TM</vt:lpstr>
      <vt:lpstr>For Chronic Low Back Pain, Mindfulness Can Beat Painkillers</vt:lpstr>
      <vt:lpstr>The Psoriasis study</vt:lpstr>
      <vt:lpstr>Economics</vt:lpstr>
      <vt:lpstr>MBCPMTM Chronic Pain Medication Changes:</vt:lpstr>
      <vt:lpstr>The Science behind Mindfulness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Michael’s Anaesthesia Rounds 2004</dc:title>
  <dc:creator>Dr. Jackie Gardner</dc:creator>
  <cp:lastModifiedBy>Jackie Gardner-Nix</cp:lastModifiedBy>
  <cp:revision>519</cp:revision>
  <cp:lastPrinted>2019-03-14T15:04:05Z</cp:lastPrinted>
  <dcterms:created xsi:type="dcterms:W3CDTF">2004-01-15T00:08:10Z</dcterms:created>
  <dcterms:modified xsi:type="dcterms:W3CDTF">2019-04-16T19:49:47Z</dcterms:modified>
</cp:coreProperties>
</file>