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0" r:id="rId1"/>
  </p:sldMasterIdLst>
  <p:notesMasterIdLst>
    <p:notesMasterId r:id="rId36"/>
  </p:notesMasterIdLst>
  <p:sldIdLst>
    <p:sldId id="256" r:id="rId2"/>
    <p:sldId id="257" r:id="rId3"/>
    <p:sldId id="258" r:id="rId4"/>
    <p:sldId id="270" r:id="rId5"/>
    <p:sldId id="288" r:id="rId6"/>
    <p:sldId id="259" r:id="rId7"/>
    <p:sldId id="260" r:id="rId8"/>
    <p:sldId id="261" r:id="rId9"/>
    <p:sldId id="262" r:id="rId10"/>
    <p:sldId id="263" r:id="rId11"/>
    <p:sldId id="264" r:id="rId12"/>
    <p:sldId id="282" r:id="rId13"/>
    <p:sldId id="266" r:id="rId14"/>
    <p:sldId id="265" r:id="rId15"/>
    <p:sldId id="267" r:id="rId16"/>
    <p:sldId id="268" r:id="rId17"/>
    <p:sldId id="283" r:id="rId18"/>
    <p:sldId id="269" r:id="rId19"/>
    <p:sldId id="271" r:id="rId20"/>
    <p:sldId id="275" r:id="rId21"/>
    <p:sldId id="277" r:id="rId22"/>
    <p:sldId id="278" r:id="rId23"/>
    <p:sldId id="276" r:id="rId24"/>
    <p:sldId id="272" r:id="rId25"/>
    <p:sldId id="280" r:id="rId26"/>
    <p:sldId id="284" r:id="rId27"/>
    <p:sldId id="274" r:id="rId28"/>
    <p:sldId id="273" r:id="rId29"/>
    <p:sldId id="281" r:id="rId30"/>
    <p:sldId id="279" r:id="rId31"/>
    <p:sldId id="286" r:id="rId32"/>
    <p:sldId id="287" r:id="rId33"/>
    <p:sldId id="289" r:id="rId34"/>
    <p:sldId id="28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BD84E-9370-42F6-83ED-2534D3FD15E2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2AF98-8C95-4FE2-AE7F-1B4D865379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063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Chronic illness like HTN, diabetes – see your doctor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2AF98-8C95-4FE2-AE7F-1B4D8653794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6986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a piece of paper to record whether you are due for these tests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2AF98-8C95-4FE2-AE7F-1B4D8653794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7534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be done during menstrual cycle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2AF98-8C95-4FE2-AE7F-1B4D8653794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1225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Criteria in Ontario during test pilot was smoked everyday for 20 years (non-consecutive OK)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2AF98-8C95-4FE2-AE7F-1B4D8653794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5131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5.3 drinks in one 750 mL bottle of wine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2AF98-8C95-4FE2-AE7F-1B4D86537944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661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8B05-1BD0-48CC-BD34-8AEFB46DADFD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7B8FF27-005F-4D47-8288-94F1739524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851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8B05-1BD0-48CC-BD34-8AEFB46DADFD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B8FF27-005F-4D47-8288-94F1739524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71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8B05-1BD0-48CC-BD34-8AEFB46DADFD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B8FF27-005F-4D47-8288-94F17395243E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1784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8B05-1BD0-48CC-BD34-8AEFB46DADFD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B8FF27-005F-4D47-8288-94F1739524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0917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8B05-1BD0-48CC-BD34-8AEFB46DADFD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B8FF27-005F-4D47-8288-94F17395243E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8978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8B05-1BD0-48CC-BD34-8AEFB46DADFD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B8FF27-005F-4D47-8288-94F1739524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4493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8B05-1BD0-48CC-BD34-8AEFB46DADFD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FF27-005F-4D47-8288-94F1739524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89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8B05-1BD0-48CC-BD34-8AEFB46DADFD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FF27-005F-4D47-8288-94F1739524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956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8B05-1BD0-48CC-BD34-8AEFB46DADFD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FF27-005F-4D47-8288-94F1739524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648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8B05-1BD0-48CC-BD34-8AEFB46DADFD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B8FF27-005F-4D47-8288-94F1739524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430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8B05-1BD0-48CC-BD34-8AEFB46DADFD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7B8FF27-005F-4D47-8288-94F1739524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537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8B05-1BD0-48CC-BD34-8AEFB46DADFD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7B8FF27-005F-4D47-8288-94F1739524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959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8B05-1BD0-48CC-BD34-8AEFB46DADFD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FF27-005F-4D47-8288-94F1739524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381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8B05-1BD0-48CC-BD34-8AEFB46DADFD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FF27-005F-4D47-8288-94F1739524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627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8B05-1BD0-48CC-BD34-8AEFB46DADFD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FF27-005F-4D47-8288-94F1739524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91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8B05-1BD0-48CC-BD34-8AEFB46DADFD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B8FF27-005F-4D47-8288-94F1739524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322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88B05-1BD0-48CC-BD34-8AEFB46DADFD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7B8FF27-005F-4D47-8288-94F1739524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691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  <p:sldLayoutId id="2147484292" r:id="rId12"/>
    <p:sldLayoutId id="2147484293" r:id="rId13"/>
    <p:sldLayoutId id="2147484294" r:id="rId14"/>
    <p:sldLayoutId id="2147484295" r:id="rId15"/>
    <p:sldLayoutId id="21474842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anadiantaskforce.ca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sepguidelines.ca/" TargetMode="External"/><Relationship Id="rId2" Type="http://schemas.openxmlformats.org/officeDocument/2006/relationships/hyperlink" Target="https://www.albertahealthservices.ca/assets/info/nutrition/if-nfs-mediterranean-style-of-eating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84DFE-A418-4952-BF78-DB71B60AA4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Droid Serif"/>
              </a:rPr>
              <a:t>Shifting Our Focus Back to Prevention and Wellness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6FF7B4-AF24-4562-A2EE-07E043C4AD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Dr. Wang Xi</a:t>
            </a:r>
          </a:p>
          <a:p>
            <a:r>
              <a:rPr lang="en-CA" dirty="0"/>
              <a:t>PACE talks – March 16, 2022</a:t>
            </a:r>
          </a:p>
        </p:txBody>
      </p:sp>
    </p:spTree>
    <p:extLst>
      <p:ext uri="{BB962C8B-B14F-4D97-AF65-F5344CB8AC3E}">
        <p14:creationId xmlns:p14="http://schemas.microsoft.com/office/powerpoint/2010/main" val="3631285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1D216-5E6D-4B6C-AF28-5F23C941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Lung cancer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46226-A185-4F37-BD1F-C687FA96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Age: 55 to 74</a:t>
            </a:r>
          </a:p>
          <a:p>
            <a:r>
              <a:rPr lang="en-CA" dirty="0"/>
              <a:t>Criteria</a:t>
            </a:r>
          </a:p>
          <a:p>
            <a:pPr lvl="1"/>
            <a:r>
              <a:rPr lang="en-CA" dirty="0"/>
              <a:t>&gt;= 30 pack-year history (e.g. smoked 1 pack per year for 30 years)</a:t>
            </a:r>
          </a:p>
          <a:p>
            <a:pPr lvl="1"/>
            <a:r>
              <a:rPr lang="en-CA" dirty="0"/>
              <a:t>Currently smoking or quit less than 15 years ago</a:t>
            </a:r>
          </a:p>
          <a:p>
            <a:r>
              <a:rPr lang="en-CA" dirty="0"/>
              <a:t>Test: CT scan of the chest yearly for 3 years</a:t>
            </a:r>
          </a:p>
        </p:txBody>
      </p:sp>
    </p:spTree>
    <p:extLst>
      <p:ext uri="{BB962C8B-B14F-4D97-AF65-F5344CB8AC3E}">
        <p14:creationId xmlns:p14="http://schemas.microsoft.com/office/powerpoint/2010/main" val="275414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57B1-BB21-4814-B411-0F4B56B5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Abdominal aortic aneurysm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38CD4-C44D-4F40-B9D0-3371CB69A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Age: 65 to 80 men</a:t>
            </a:r>
          </a:p>
          <a:p>
            <a:r>
              <a:rPr lang="en-CA" dirty="0"/>
              <a:t>Test: ultrasound of the abdomen</a:t>
            </a:r>
          </a:p>
          <a:p>
            <a:r>
              <a:rPr lang="en-CA" dirty="0"/>
              <a:t>Alternative screening criteria is age 65 to 75 men who have ever smoked; age &gt;60 men who have a sibling or parent with an abdominal aortic aneurysm</a:t>
            </a:r>
          </a:p>
        </p:txBody>
      </p:sp>
    </p:spTree>
    <p:extLst>
      <p:ext uri="{BB962C8B-B14F-4D97-AF65-F5344CB8AC3E}">
        <p14:creationId xmlns:p14="http://schemas.microsoft.com/office/powerpoint/2010/main" val="1086639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21EB7-250C-441A-866D-FEDC727A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Osteoporosis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01D98-50C8-4B3B-BDFC-521CC1A56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Age: 65+</a:t>
            </a:r>
          </a:p>
          <a:p>
            <a:r>
              <a:rPr lang="en-CA" dirty="0"/>
              <a:t>Every 1-5 years, depending on risk level of first BMD</a:t>
            </a:r>
          </a:p>
          <a:p>
            <a:r>
              <a:rPr lang="en-CA" dirty="0"/>
              <a:t>Test: Bone mineral density</a:t>
            </a:r>
          </a:p>
          <a:p>
            <a:endParaRPr lang="en-CA" dirty="0"/>
          </a:p>
          <a:p>
            <a:r>
              <a:rPr lang="en-CA" dirty="0"/>
              <a:t>Talk to your doctor for screening at &lt; 65 years old if you have risk factors such as a fracture from falling from standing, long-term steroid use, or weigh less than 60 kg (132 lbs)</a:t>
            </a:r>
          </a:p>
        </p:txBody>
      </p:sp>
    </p:spTree>
    <p:extLst>
      <p:ext uri="{BB962C8B-B14F-4D97-AF65-F5344CB8AC3E}">
        <p14:creationId xmlns:p14="http://schemas.microsoft.com/office/powerpoint/2010/main" val="3963724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47AAE-445E-4EAF-8852-E59A7C80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Routine blood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F39BB-C3AA-4049-8231-6B358F58D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Age: 40+</a:t>
            </a:r>
          </a:p>
          <a:p>
            <a:r>
              <a:rPr lang="en-CA" dirty="0"/>
              <a:t>Can be done every 3-5 years for average risk individuals</a:t>
            </a:r>
          </a:p>
          <a:p>
            <a:r>
              <a:rPr lang="en-CA" dirty="0"/>
              <a:t>Often done yearly for risk factors</a:t>
            </a:r>
          </a:p>
          <a:p>
            <a:r>
              <a:rPr lang="en-CA" dirty="0"/>
              <a:t>Checks for</a:t>
            </a:r>
          </a:p>
          <a:p>
            <a:pPr lvl="1"/>
            <a:r>
              <a:rPr lang="en-CA" dirty="0"/>
              <a:t>Diabetes</a:t>
            </a:r>
          </a:p>
          <a:p>
            <a:pPr lvl="1"/>
            <a:r>
              <a:rPr lang="en-CA" dirty="0"/>
              <a:t>High cholesterol</a:t>
            </a:r>
          </a:p>
          <a:p>
            <a:r>
              <a:rPr lang="en-CA" dirty="0"/>
              <a:t>It is reasonable to have a one-time screen for hepatitis C for age 18+</a:t>
            </a:r>
          </a:p>
          <a:p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6629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23DEB-6350-4754-81C7-7EA6BA67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Vaccinations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111F4-EB98-4A27-B49B-E22EAE350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Tetanus: every 10 years</a:t>
            </a:r>
          </a:p>
          <a:p>
            <a:r>
              <a:rPr lang="en-CA" dirty="0"/>
              <a:t>Pneumonia: Prevnar at age 65, followed 8 weeks later by Pneumovax</a:t>
            </a:r>
          </a:p>
          <a:p>
            <a:r>
              <a:rPr lang="en-CA" dirty="0"/>
              <a:t>Shingles: Shingrix at age 50+, covered by OHIP at ages 65-70</a:t>
            </a:r>
          </a:p>
          <a:p>
            <a:r>
              <a:rPr lang="en-CA" dirty="0">
                <a:highlight>
                  <a:srgbClr val="FFFF00"/>
                </a:highlight>
              </a:rPr>
              <a:t>Flu: yearly</a:t>
            </a:r>
          </a:p>
          <a:p>
            <a:r>
              <a:rPr lang="en-CA" dirty="0"/>
              <a:t>Human Papilloma Virus: up to age 45</a:t>
            </a:r>
          </a:p>
          <a:p>
            <a:r>
              <a:rPr lang="en-CA" dirty="0"/>
              <a:t>Vaccinations prior to travel</a:t>
            </a:r>
          </a:p>
        </p:txBody>
      </p:sp>
    </p:spTree>
    <p:extLst>
      <p:ext uri="{BB962C8B-B14F-4D97-AF65-F5344CB8AC3E}">
        <p14:creationId xmlns:p14="http://schemas.microsoft.com/office/powerpoint/2010/main" val="302177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0E1E9-F616-467A-8902-E3C06AADB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don’t we (or only sometimes) screen in average risk individuals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A6A41-0F7D-4690-9A19-1634D4003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Prostate cancer in men</a:t>
            </a:r>
          </a:p>
          <a:p>
            <a:r>
              <a:rPr lang="en-CA" dirty="0"/>
              <a:t>Thyroid disease</a:t>
            </a:r>
          </a:p>
          <a:p>
            <a:r>
              <a:rPr lang="en-CA" dirty="0"/>
              <a:t>Cognitive impairment</a:t>
            </a:r>
          </a:p>
        </p:txBody>
      </p:sp>
    </p:spTree>
    <p:extLst>
      <p:ext uri="{BB962C8B-B14F-4D97-AF65-F5344CB8AC3E}">
        <p14:creationId xmlns:p14="http://schemas.microsoft.com/office/powerpoint/2010/main" val="1856932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2732D-0AD5-4551-B305-5816B052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about the annual physical?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BE066-2F50-4AE8-B49B-D1288D358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0" i="0" dirty="0">
                <a:solidFill>
                  <a:srgbClr val="2D2D2D"/>
                </a:solidFill>
                <a:effectLst/>
              </a:rPr>
              <a:t>“We recommend that primary care practitioners adopt periodic preventive health visits instead of providing annual physical examinations for the delivery of preventive services.”</a:t>
            </a:r>
          </a:p>
          <a:p>
            <a:r>
              <a:rPr lang="en-CA" dirty="0"/>
              <a:t>Every 1-2 years</a:t>
            </a:r>
          </a:p>
          <a:p>
            <a:r>
              <a:rPr lang="en-CA" dirty="0">
                <a:highlight>
                  <a:srgbClr val="FFFF00"/>
                </a:highlight>
              </a:rPr>
              <a:t>Blood pressure</a:t>
            </a:r>
          </a:p>
          <a:p>
            <a:pPr lvl="1"/>
            <a:r>
              <a:rPr lang="en-CA" dirty="0">
                <a:highlight>
                  <a:srgbClr val="FFFF00"/>
                </a:highlight>
              </a:rPr>
              <a:t>At home, average BP ≤ 135/85</a:t>
            </a:r>
          </a:p>
        </p:txBody>
      </p:sp>
    </p:spTree>
    <p:extLst>
      <p:ext uri="{BB962C8B-B14F-4D97-AF65-F5344CB8AC3E}">
        <p14:creationId xmlns:p14="http://schemas.microsoft.com/office/powerpoint/2010/main" val="427474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838E-2435-4380-B788-617EF5F4A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measure your blood pressure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150DC-FEBF-4383-9E23-88FBEE501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Don’t exercise, smoke, or drink/eat for 30 minutes prior</a:t>
            </a:r>
          </a:p>
          <a:p>
            <a:r>
              <a:rPr lang="en-CA" dirty="0"/>
              <a:t>Wear a short-sleeve shirt that you can roll up</a:t>
            </a:r>
          </a:p>
          <a:p>
            <a:r>
              <a:rPr lang="en-CA" dirty="0"/>
              <a:t>Sit upright on a dining chair in a quiet space with your legs uncrossed and feet flat</a:t>
            </a:r>
          </a:p>
          <a:p>
            <a:r>
              <a:rPr lang="en-CA" dirty="0"/>
              <a:t>Wait 5 minutes</a:t>
            </a:r>
          </a:p>
          <a:p>
            <a:r>
              <a:rPr lang="en-CA" dirty="0"/>
              <a:t>Support your arm on a table</a:t>
            </a:r>
          </a:p>
          <a:p>
            <a:r>
              <a:rPr lang="en-CA" dirty="0"/>
              <a:t>Measure your blood pressure 3 times, 1 minute apart</a:t>
            </a:r>
          </a:p>
          <a:p>
            <a:r>
              <a:rPr lang="en-CA" dirty="0"/>
              <a:t>Drop the first reading, and average the last 2 to get your BP for that sitting</a:t>
            </a:r>
          </a:p>
          <a:p>
            <a:r>
              <a:rPr lang="en-CA" dirty="0"/>
              <a:t>Repeat the process twice a day for a week</a:t>
            </a:r>
          </a:p>
          <a:p>
            <a:r>
              <a:rPr lang="en-CA" dirty="0"/>
              <a:t>Average all the readings for a target of ≤ 135/85</a:t>
            </a:r>
          </a:p>
        </p:txBody>
      </p:sp>
    </p:spTree>
    <p:extLst>
      <p:ext uri="{BB962C8B-B14F-4D97-AF65-F5344CB8AC3E}">
        <p14:creationId xmlns:p14="http://schemas.microsoft.com/office/powerpoint/2010/main" val="4217999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3D39B-BA36-4316-954D-569625E4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Lifestyle modifications for preventative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9B10F-453D-48C3-91CE-88DC4F017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ighlight>
                  <a:srgbClr val="FFFF00"/>
                </a:highlight>
              </a:rPr>
              <a:t>Smoking cessation</a:t>
            </a:r>
          </a:p>
          <a:p>
            <a:r>
              <a:rPr lang="en-CA" dirty="0">
                <a:highlight>
                  <a:srgbClr val="FFFF00"/>
                </a:highlight>
              </a:rPr>
              <a:t>Mediterranean diet</a:t>
            </a:r>
          </a:p>
          <a:p>
            <a:r>
              <a:rPr lang="en-CA" dirty="0">
                <a:highlight>
                  <a:srgbClr val="FFFF00"/>
                </a:highlight>
              </a:rPr>
              <a:t>Physical activity</a:t>
            </a:r>
          </a:p>
          <a:p>
            <a:r>
              <a:rPr lang="en-CA" dirty="0">
                <a:highlight>
                  <a:srgbClr val="FFFF00"/>
                </a:highlight>
              </a:rPr>
              <a:t>Following low-risk alcohol intake guidelines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761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EA515-37B9-4D19-A75C-BAB2812D8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Smoking cessation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3C4E8-7AAC-4CFE-9CF8-10FD1A5B7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40-50% risk reduction in cardiovascular disease</a:t>
            </a:r>
          </a:p>
          <a:p>
            <a:r>
              <a:rPr lang="en-CA" dirty="0"/>
              <a:t>Cardiovascular risk is reversed after 5-10 years of smoking cessation</a:t>
            </a:r>
          </a:p>
          <a:p>
            <a:r>
              <a:rPr lang="en-CA" dirty="0"/>
              <a:t>It is a very difficult task</a:t>
            </a:r>
          </a:p>
          <a:p>
            <a:pPr lvl="1"/>
            <a:r>
              <a:rPr lang="en-CA" dirty="0"/>
              <a:t>Long-term quit rate: 8%</a:t>
            </a:r>
          </a:p>
          <a:p>
            <a:pPr lvl="1"/>
            <a:r>
              <a:rPr lang="en-CA" dirty="0"/>
              <a:t>With medication</a:t>
            </a:r>
          </a:p>
          <a:p>
            <a:pPr lvl="2"/>
            <a:r>
              <a:rPr lang="en-CA" dirty="0"/>
              <a:t>Nicotine patch: 1.6 times more likely to quit</a:t>
            </a:r>
          </a:p>
          <a:p>
            <a:pPr lvl="2"/>
            <a:r>
              <a:rPr lang="en-CA" dirty="0"/>
              <a:t>Bupropion: 1.6 times more likely to quit</a:t>
            </a:r>
          </a:p>
          <a:p>
            <a:pPr lvl="2"/>
            <a:r>
              <a:rPr lang="en-CA" dirty="0"/>
              <a:t>Varenicline:  2.2 times more likely to quit (up to 31% long-term quit rate)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389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DC2CD-B3DD-41E4-8A1B-5B2A1F694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Presenter 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ED221-8131-42B4-B3F2-299274E8E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Relationships with financial interests:</a:t>
            </a:r>
          </a:p>
          <a:p>
            <a:pPr lvl="1">
              <a:defRPr/>
            </a:pPr>
            <a:r>
              <a:rPr lang="en-CA" sz="2000" b="1" dirty="0">
                <a:solidFill>
                  <a:srgbClr val="FF0000"/>
                </a:solidFill>
              </a:rPr>
              <a:t>None</a:t>
            </a:r>
            <a:endParaRPr lang="en-CA" sz="1600" i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CA" b="1" dirty="0"/>
              <a:t>Potential for conflict(s) of interest:</a:t>
            </a:r>
          </a:p>
          <a:p>
            <a:pPr lvl="1">
              <a:defRPr/>
            </a:pPr>
            <a:r>
              <a:rPr lang="en-CA" sz="2000" b="1" dirty="0">
                <a:solidFill>
                  <a:srgbClr val="FF0000"/>
                </a:solidFill>
              </a:rPr>
              <a:t>None</a:t>
            </a:r>
            <a:endParaRPr lang="en-CA" sz="2000" i="1" dirty="0">
              <a:solidFill>
                <a:schemeClr val="accent6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8678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F2BA-2262-4566-9811-537F2E0ED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Mediterranean diet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40FFBF-8065-4238-8B4C-B669BA18D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5117" y="2064024"/>
            <a:ext cx="7347050" cy="3924575"/>
          </a:xfrm>
        </p:spPr>
      </p:pic>
    </p:spTree>
    <p:extLst>
      <p:ext uri="{BB962C8B-B14F-4D97-AF65-F5344CB8AC3E}">
        <p14:creationId xmlns:p14="http://schemas.microsoft.com/office/powerpoint/2010/main" val="1486818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637D4-97F9-4D57-A730-5485C55EF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8FF2BA-2262-4566-9811-537F2E0ED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Mediterranean diet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F388D4-AC0F-4AC4-BBDB-A09253D77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116" y="2123968"/>
            <a:ext cx="7347050" cy="372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16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F2BA-2262-4566-9811-537F2E0ED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Mediterranean diet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F48F8D-D733-42EC-9F0A-4B9CFF3E6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115" y="2133963"/>
            <a:ext cx="7317242" cy="372440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488FE4-F8AC-4CCD-8F54-3FC99339D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0802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F057D-8BC0-4088-A87D-93FB630EB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3685D-30DF-4B4D-9CD9-A5A62CD75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988BE6-71BE-4109-90DB-D18C954D9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723" y="394250"/>
            <a:ext cx="5744377" cy="58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60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0863F-E17D-42F8-98D7-7E004DE22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Physical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BBE8A-E956-4EDF-9274-1CF80B718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150 minutes each week, in minimum 10 minute bouts</a:t>
            </a:r>
          </a:p>
          <a:p>
            <a:r>
              <a:rPr lang="en-CA" dirty="0"/>
              <a:t>Moderate intensity</a:t>
            </a:r>
          </a:p>
          <a:p>
            <a:pPr lvl="1"/>
            <a:r>
              <a:rPr lang="en-CA" dirty="0"/>
              <a:t>Brisk walking</a:t>
            </a:r>
          </a:p>
          <a:p>
            <a:pPr lvl="1"/>
            <a:r>
              <a:rPr lang="en-CA" dirty="0"/>
              <a:t>Water aerobics</a:t>
            </a:r>
          </a:p>
          <a:p>
            <a:pPr lvl="1"/>
            <a:r>
              <a:rPr lang="en-CA" dirty="0"/>
              <a:t>Cycling</a:t>
            </a:r>
          </a:p>
        </p:txBody>
      </p:sp>
    </p:spTree>
    <p:extLst>
      <p:ext uri="{BB962C8B-B14F-4D97-AF65-F5344CB8AC3E}">
        <p14:creationId xmlns:p14="http://schemas.microsoft.com/office/powerpoint/2010/main" val="1281497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609C8-7299-48E0-AC6D-17B906E5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Following low-risk alcohol intake guidelines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05704-DF11-4EA4-B07B-FFF411112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Men: up to 15 drinks per week, up to 3 per day</a:t>
            </a:r>
          </a:p>
          <a:p>
            <a:r>
              <a:rPr lang="en-CA" dirty="0"/>
              <a:t>Women: up to 10 drinks per week, up to 2 per day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383531-DFD9-4C5B-A30B-09154CAEC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287" y="3160166"/>
            <a:ext cx="5943250" cy="307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91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322DB-9925-4B44-A9CC-B5F8C3DA8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achieve these lifestyle modifications?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32B11-281A-4176-AAD1-D821E583E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573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D8611-0A63-434C-B191-F7F39219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SMART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676F0-75F0-4E66-9B14-A43129B16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Specific</a:t>
            </a:r>
          </a:p>
          <a:p>
            <a:r>
              <a:rPr lang="en-CA" dirty="0"/>
              <a:t>Measurable</a:t>
            </a:r>
          </a:p>
          <a:p>
            <a:r>
              <a:rPr lang="en-CA" dirty="0"/>
              <a:t>Achievable</a:t>
            </a:r>
          </a:p>
          <a:p>
            <a:r>
              <a:rPr lang="en-CA" dirty="0"/>
              <a:t>Relevant</a:t>
            </a:r>
          </a:p>
          <a:p>
            <a:r>
              <a:rPr lang="en-CA" dirty="0"/>
              <a:t>Time bound</a:t>
            </a:r>
          </a:p>
        </p:txBody>
      </p:sp>
    </p:spTree>
    <p:extLst>
      <p:ext uri="{BB962C8B-B14F-4D97-AF65-F5344CB8AC3E}">
        <p14:creationId xmlns:p14="http://schemas.microsoft.com/office/powerpoint/2010/main" val="2588105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D8611-0A63-434C-B191-F7F39219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SMART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676F0-75F0-4E66-9B14-A43129B16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Non-specific goal: Get healthier</a:t>
            </a:r>
          </a:p>
          <a:p>
            <a:endParaRPr lang="en-CA" dirty="0"/>
          </a:p>
          <a:p>
            <a:r>
              <a:rPr lang="en-CA" dirty="0"/>
              <a:t>Specific: Exercise</a:t>
            </a:r>
          </a:p>
          <a:p>
            <a:r>
              <a:rPr lang="en-CA" dirty="0"/>
              <a:t>Measurable: Walk for 30 minutes per day for 3 times per week</a:t>
            </a:r>
          </a:p>
          <a:p>
            <a:r>
              <a:rPr lang="en-CA" dirty="0"/>
              <a:t>Achievable: Walk at 7PM after dinner on the treadmill on Tues, Thurs, Sat</a:t>
            </a:r>
          </a:p>
          <a:p>
            <a:r>
              <a:rPr lang="en-CA" dirty="0"/>
              <a:t>Relevant: Helps reduce my cardiovascular risk by 25-35%</a:t>
            </a:r>
          </a:p>
          <a:p>
            <a:r>
              <a:rPr lang="en-CA" dirty="0"/>
              <a:t>Time bound: Start April 1, re-assess May 1 to see if I am achieving my goal</a:t>
            </a:r>
          </a:p>
        </p:txBody>
      </p:sp>
    </p:spTree>
    <p:extLst>
      <p:ext uri="{BB962C8B-B14F-4D97-AF65-F5344CB8AC3E}">
        <p14:creationId xmlns:p14="http://schemas.microsoft.com/office/powerpoint/2010/main" val="140230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A5830-3574-479C-8D2F-9B0538DB1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about weight loss?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41EC0-9A58-4DC0-A500-EFE35381E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Lifestyle interventions of smoking cessation, Mediterranean diet, physical activity, and following low-risk alcohol intake guidelines produce benefits in the absence of weight loss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26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4F61-A79B-4285-AAC1-281AAB02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BC068-8049-4548-9E1A-C05879261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Discuss preventative health measures</a:t>
            </a:r>
          </a:p>
          <a:p>
            <a:pPr lvl="1"/>
            <a:r>
              <a:rPr lang="en-CA" dirty="0"/>
              <a:t>That require your doctor or nurse practitioner</a:t>
            </a:r>
          </a:p>
          <a:p>
            <a:pPr lvl="1"/>
            <a:r>
              <a:rPr lang="en-CA" dirty="0">
                <a:highlight>
                  <a:srgbClr val="FFFF00"/>
                </a:highlight>
              </a:rPr>
              <a:t>That you can do yourself (including if you do not have a family doctor)</a:t>
            </a:r>
          </a:p>
          <a:p>
            <a:pPr lvl="1"/>
            <a:r>
              <a:rPr lang="en-CA" dirty="0"/>
              <a:t>Screening</a:t>
            </a:r>
          </a:p>
          <a:p>
            <a:pPr lvl="1"/>
            <a:r>
              <a:rPr lang="en-CA" dirty="0"/>
              <a:t>Lifestyle measures</a:t>
            </a:r>
          </a:p>
          <a:p>
            <a:r>
              <a:rPr lang="en-CA" dirty="0"/>
              <a:t>Getting comfortable with that more is not always better, and in some circumstances, doing more is worse!</a:t>
            </a:r>
          </a:p>
        </p:txBody>
      </p:sp>
    </p:spTree>
    <p:extLst>
      <p:ext uri="{BB962C8B-B14F-4D97-AF65-F5344CB8AC3E}">
        <p14:creationId xmlns:p14="http://schemas.microsoft.com/office/powerpoint/2010/main" val="2105665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0315B-4000-47C4-88E9-4D6A6472D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BDA83-0B54-4EEC-9146-228C0BE6C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Preventative tests: </a:t>
            </a:r>
            <a:r>
              <a:rPr lang="en-CA" dirty="0">
                <a:hlinkClick r:id="rId2"/>
              </a:rPr>
              <a:t>https://canadiantaskforce.ca/</a:t>
            </a:r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408027-7A72-468E-85ED-B6F50DF0BC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578"/>
          <a:stretch/>
        </p:blipFill>
        <p:spPr>
          <a:xfrm>
            <a:off x="2984034" y="2565918"/>
            <a:ext cx="7010671" cy="470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69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0315B-4000-47C4-88E9-4D6A6472D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BDA83-0B54-4EEC-9146-228C0BE6C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Mediterranean diet: </a:t>
            </a:r>
            <a:r>
              <a:rPr lang="en-CA" dirty="0">
                <a:hlinkClick r:id="rId2"/>
              </a:rPr>
              <a:t>https://www.albertahealthservices.ca/assets/info/nutrition/if-nfs-mediterranean-style-of-eating.pdf</a:t>
            </a:r>
            <a:endParaRPr lang="en-CA" dirty="0"/>
          </a:p>
          <a:p>
            <a:r>
              <a:rPr lang="en-CA" dirty="0"/>
              <a:t>Exercise: </a:t>
            </a:r>
            <a:r>
              <a:rPr lang="en-CA" dirty="0">
                <a:hlinkClick r:id="rId3"/>
              </a:rPr>
              <a:t>https://csepguidelines.ca/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291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36D0E-D35F-4C91-8D5C-5BD4BCABA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important areas of wellness covered by previous PACE talks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06F18-E407-442A-AEA1-2D9DC03FE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December 2019: Don’t Be a Vector! How to Prevent Spreading Infections - and Getting Them, Dr. Dan </a:t>
            </a:r>
            <a:r>
              <a:rPr lang="en-US" dirty="0" err="1"/>
              <a:t>Ricciuto</a:t>
            </a:r>
            <a:endParaRPr lang="en-US" dirty="0"/>
          </a:p>
          <a:p>
            <a:r>
              <a:rPr lang="en-US" dirty="0"/>
              <a:t>April 2021: Self-Care for Wellness, Dr. </a:t>
            </a:r>
            <a:r>
              <a:rPr lang="en-US" dirty="0" err="1"/>
              <a:t>Anuja</a:t>
            </a:r>
            <a:r>
              <a:rPr lang="en-US" dirty="0"/>
              <a:t> Sharma and Maureen Pollard</a:t>
            </a:r>
          </a:p>
          <a:p>
            <a:r>
              <a:rPr lang="en-CA" dirty="0"/>
              <a:t>April 2019: The Science of Mindfulness, Dr. Jackie Gardner-Nix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40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EED8-C03F-481E-8B61-7C228FADF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to visit your doctor for wellness advice tailored to you!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8219B-C773-4B05-8CE2-C0545B7E0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4871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203EC-6347-48CF-B4B3-ED0CD6DB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E5F77-8EB6-41AF-9B33-EF7FCCDD3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9902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ECB48-3FFD-42A9-A95C-34E94780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 the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AF1F1-58FC-4FA7-848C-7E55982D4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4ECBF1-3068-4C7E-A191-F3FA929C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205" y="2128722"/>
            <a:ext cx="8755414" cy="27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2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14560-859F-4ADA-AC36-EC77CC74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media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A5302-1F32-42F8-BB92-542C0B739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D77500-44B0-42DE-99F6-5D5525302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091" y="2607751"/>
            <a:ext cx="6563641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3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2FA42-738D-4411-B054-DB9AF59A5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Disease screening in average risk individuals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2235F-EF5D-4E06-AFE7-0F267A07A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is screening?</a:t>
            </a:r>
          </a:p>
          <a:p>
            <a:pPr lvl="1"/>
            <a:r>
              <a:rPr lang="en-CA" dirty="0"/>
              <a:t>Detection of disease in an early stage prior to symptom onset</a:t>
            </a:r>
          </a:p>
          <a:p>
            <a:pPr lvl="1"/>
            <a:r>
              <a:rPr lang="en-CA" dirty="0"/>
              <a:t>Sometimes not a definitive test – a positive test requires confirmation</a:t>
            </a:r>
          </a:p>
          <a:p>
            <a:pPr lvl="1"/>
            <a:r>
              <a:rPr lang="en-CA" dirty="0"/>
              <a:t>Effective screening is where early detection makes a difference in treatment and outcome</a:t>
            </a:r>
          </a:p>
          <a:p>
            <a:r>
              <a:rPr lang="en-CA" dirty="0"/>
              <a:t>Cancer screening</a:t>
            </a:r>
          </a:p>
          <a:p>
            <a:r>
              <a:rPr lang="en-CA" dirty="0"/>
              <a:t>Metabolic disease screening</a:t>
            </a:r>
          </a:p>
          <a:p>
            <a:r>
              <a:rPr lang="en-CA" dirty="0"/>
              <a:t>Vascular disease screening</a:t>
            </a:r>
          </a:p>
          <a:p>
            <a:r>
              <a:rPr lang="en-CA" dirty="0"/>
              <a:t>Infectious disease screening</a:t>
            </a:r>
          </a:p>
          <a:p>
            <a:r>
              <a:rPr lang="en-CA" dirty="0"/>
              <a:t>Talk to your doctor or nurse practitioner!</a:t>
            </a:r>
          </a:p>
        </p:txBody>
      </p:sp>
    </p:spTree>
    <p:extLst>
      <p:ext uri="{BB962C8B-B14F-4D97-AF65-F5344CB8AC3E}">
        <p14:creationId xmlns:p14="http://schemas.microsoft.com/office/powerpoint/2010/main" val="345292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6A439-D391-4A6C-A2EA-832BCE2C4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Colon cancer screening in average risk individuals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302DD-DAFE-4313-B5A9-38B6C3ABF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Age: 50 to 74</a:t>
            </a:r>
          </a:p>
          <a:p>
            <a:r>
              <a:rPr lang="en-CA" dirty="0"/>
              <a:t>Every 2 years</a:t>
            </a:r>
          </a:p>
          <a:p>
            <a:r>
              <a:rPr lang="en-CA" dirty="0"/>
              <a:t>Test: Fecal immunohistochemistry test</a:t>
            </a:r>
          </a:p>
          <a:p>
            <a:r>
              <a:rPr lang="en-CA" dirty="0">
                <a:highlight>
                  <a:srgbClr val="FFFF00"/>
                </a:highlight>
              </a:rPr>
              <a:t>Can be obtained with Telehealth Ontario at 1-866-828-9213</a:t>
            </a:r>
          </a:p>
          <a:p>
            <a:endParaRPr lang="en-CA" dirty="0"/>
          </a:p>
        </p:txBody>
      </p:sp>
      <p:pic>
        <p:nvPicPr>
          <p:cNvPr id="1026" name="Picture 2" descr="The fecal immunochemical test package includes everything you need to complete the test">
            <a:extLst>
              <a:ext uri="{FF2B5EF4-FFF2-40B4-BE49-F238E27FC236}">
                <a16:creationId xmlns:a16="http://schemas.microsoft.com/office/drawing/2014/main" id="{D2262779-FEAC-46F0-A4F4-5016B983A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66" y="3731887"/>
            <a:ext cx="5613722" cy="301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442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F17FD-2EBE-40FF-86D0-894DF3CD9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Breast cancer screening in average risk individuals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E7B17-69BD-402E-9D57-9BC870339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Age: 50 to 74 women</a:t>
            </a:r>
          </a:p>
          <a:p>
            <a:r>
              <a:rPr lang="en-CA" dirty="0"/>
              <a:t>Every 2 years</a:t>
            </a:r>
          </a:p>
          <a:p>
            <a:r>
              <a:rPr lang="en-CA" dirty="0"/>
              <a:t>Test: Mammogram</a:t>
            </a:r>
          </a:p>
          <a:p>
            <a:r>
              <a:rPr lang="en-CA" dirty="0">
                <a:highlight>
                  <a:srgbClr val="FFFF00"/>
                </a:highlight>
              </a:rPr>
              <a:t>Call 1-800-668-9304 to find the screening centre near you, or call NHH screening centre (905) 377-7795, or Port Hope Bluewater Imaging screening centre (905) 885-9839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736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3B5FB-3332-45D4-B3AD-AB0E23C3B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Cervical cancer screening in average risk individuals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BA6DE-16BA-483D-97FF-16838F598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Age: 21 to 69 women</a:t>
            </a:r>
          </a:p>
          <a:p>
            <a:r>
              <a:rPr lang="en-CA" dirty="0"/>
              <a:t>Every 3 years</a:t>
            </a:r>
          </a:p>
          <a:p>
            <a:r>
              <a:rPr lang="en-CA" dirty="0"/>
              <a:t>Test: Pap smear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154990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437</TotalTime>
  <Words>1096</Words>
  <Application>Microsoft Office PowerPoint</Application>
  <PresentationFormat>Widescreen</PresentationFormat>
  <Paragraphs>155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Century Gothic</vt:lpstr>
      <vt:lpstr>Droid Serif</vt:lpstr>
      <vt:lpstr>Wingdings 3</vt:lpstr>
      <vt:lpstr>Wisp</vt:lpstr>
      <vt:lpstr>Shifting Our Focus Back to Prevention and Wellness</vt:lpstr>
      <vt:lpstr>Presenter Disclosures</vt:lpstr>
      <vt:lpstr>Objectives</vt:lpstr>
      <vt:lpstr>In the media</vt:lpstr>
      <vt:lpstr>In the media</vt:lpstr>
      <vt:lpstr>Disease screening in average risk individuals</vt:lpstr>
      <vt:lpstr>Colon cancer screening in average risk individuals</vt:lpstr>
      <vt:lpstr>Breast cancer screening in average risk individuals</vt:lpstr>
      <vt:lpstr>Cervical cancer screening in average risk individuals</vt:lpstr>
      <vt:lpstr>Lung cancer screening</vt:lpstr>
      <vt:lpstr>Abdominal aortic aneurysm screening</vt:lpstr>
      <vt:lpstr>Osteoporosis screening</vt:lpstr>
      <vt:lpstr>Routine blood work</vt:lpstr>
      <vt:lpstr>Vaccinations</vt:lpstr>
      <vt:lpstr>What don’t we (or only sometimes) screen in average risk individuals</vt:lpstr>
      <vt:lpstr>What about the annual physical?</vt:lpstr>
      <vt:lpstr>How to measure your blood pressure at home</vt:lpstr>
      <vt:lpstr>Lifestyle modifications for preventative health</vt:lpstr>
      <vt:lpstr>Smoking cessation</vt:lpstr>
      <vt:lpstr>Mediterranean diet</vt:lpstr>
      <vt:lpstr>Mediterranean diet</vt:lpstr>
      <vt:lpstr>Mediterranean diet</vt:lpstr>
      <vt:lpstr>PowerPoint Presentation</vt:lpstr>
      <vt:lpstr>Physical activity</vt:lpstr>
      <vt:lpstr>Following low-risk alcohol intake guidelines </vt:lpstr>
      <vt:lpstr>How do we achieve these lifestyle modifications?</vt:lpstr>
      <vt:lpstr>SMART goals</vt:lpstr>
      <vt:lpstr>SMART goals</vt:lpstr>
      <vt:lpstr>What about weight loss?</vt:lpstr>
      <vt:lpstr>Resources</vt:lpstr>
      <vt:lpstr>Resources</vt:lpstr>
      <vt:lpstr>Other important areas of wellness covered by previous PACE talks</vt:lpstr>
      <vt:lpstr>Remember to visit your doctor for wellness advice tailored to you!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Shifting Our Focus Back to Prevention and Wellness</dc:title>
  <dc:creator>wang xi</dc:creator>
  <cp:lastModifiedBy>wang xi</cp:lastModifiedBy>
  <cp:revision>7</cp:revision>
  <dcterms:created xsi:type="dcterms:W3CDTF">2022-03-05T02:08:07Z</dcterms:created>
  <dcterms:modified xsi:type="dcterms:W3CDTF">2022-03-16T22:43:25Z</dcterms:modified>
</cp:coreProperties>
</file>