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 id="2147483710" r:id="rId2"/>
  </p:sldMasterIdLst>
  <p:notesMasterIdLst>
    <p:notesMasterId r:id="rId38"/>
  </p:notesMasterIdLst>
  <p:sldIdLst>
    <p:sldId id="258" r:id="rId3"/>
    <p:sldId id="265" r:id="rId4"/>
    <p:sldId id="264" r:id="rId5"/>
    <p:sldId id="267" r:id="rId6"/>
    <p:sldId id="266" r:id="rId7"/>
    <p:sldId id="268" r:id="rId8"/>
    <p:sldId id="277" r:id="rId9"/>
    <p:sldId id="269" r:id="rId10"/>
    <p:sldId id="270" r:id="rId11"/>
    <p:sldId id="271" r:id="rId12"/>
    <p:sldId id="272" r:id="rId13"/>
    <p:sldId id="280" r:id="rId14"/>
    <p:sldId id="281" r:id="rId15"/>
    <p:sldId id="282" r:id="rId16"/>
    <p:sldId id="283" r:id="rId17"/>
    <p:sldId id="292" r:id="rId18"/>
    <p:sldId id="293" r:id="rId19"/>
    <p:sldId id="273" r:id="rId20"/>
    <p:sldId id="284" r:id="rId21"/>
    <p:sldId id="285" r:id="rId22"/>
    <p:sldId id="286" r:id="rId23"/>
    <p:sldId id="294" r:id="rId24"/>
    <p:sldId id="274" r:id="rId25"/>
    <p:sldId id="287" r:id="rId26"/>
    <p:sldId id="295" r:id="rId27"/>
    <p:sldId id="296" r:id="rId28"/>
    <p:sldId id="275" r:id="rId29"/>
    <p:sldId id="290" r:id="rId30"/>
    <p:sldId id="289" r:id="rId31"/>
    <p:sldId id="291" r:id="rId32"/>
    <p:sldId id="297" r:id="rId33"/>
    <p:sldId id="276" r:id="rId34"/>
    <p:sldId id="288" r:id="rId35"/>
    <p:sldId id="298" r:id="rId36"/>
    <p:sldId id="279" r:id="rId37"/>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4">
          <p15:clr>
            <a:srgbClr val="A4A3A4"/>
          </p15:clr>
        </p15:guide>
        <p15:guide id="2" pos="9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0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49" autoAdjust="0"/>
    <p:restoredTop sz="69474" autoAdjust="0"/>
  </p:normalViewPr>
  <p:slideViewPr>
    <p:cSldViewPr snapToGrid="0" snapToObjects="1">
      <p:cViewPr varScale="1">
        <p:scale>
          <a:sx n="26" d="100"/>
          <a:sy n="26" d="100"/>
        </p:scale>
        <p:origin x="818" y="31"/>
      </p:cViewPr>
      <p:guideLst>
        <p:guide orient="horz" pos="1334"/>
        <p:guide pos="9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FC76D-3CA0-44ED-8DDA-5424BA41770E}"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71CDC-F9CA-4FD3-9669-3404A61D5EDC}" type="slidenum">
              <a:rPr lang="en-US" smtClean="0"/>
              <a:t>‹#›</a:t>
            </a:fld>
            <a:endParaRPr lang="en-US"/>
          </a:p>
        </p:txBody>
      </p:sp>
    </p:spTree>
    <p:extLst>
      <p:ext uri="{BB962C8B-B14F-4D97-AF65-F5344CB8AC3E}">
        <p14:creationId xmlns:p14="http://schemas.microsoft.com/office/powerpoint/2010/main" val="57362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recent study</a:t>
            </a:r>
            <a:r>
              <a:rPr lang="en-US" sz="1200" b="0" i="0" kern="1200" baseline="0" dirty="0" smtClean="0">
                <a:solidFill>
                  <a:schemeClr val="tx1"/>
                </a:solidFill>
                <a:effectLst/>
                <a:latin typeface="+mn-lt"/>
                <a:ea typeface="+mn-ea"/>
                <a:cs typeface="+mn-cs"/>
              </a:rPr>
              <a:t> in Philadelphia asked patients waiting in the emergency room if they could look at their Google search histories and compare it with information from the</a:t>
            </a:r>
            <a:r>
              <a:rPr lang="en-US" sz="1200" b="0" i="0" kern="1200" dirty="0" smtClean="0">
                <a:solidFill>
                  <a:schemeClr val="tx1"/>
                </a:solidFill>
                <a:effectLst/>
                <a:latin typeface="+mn-lt"/>
                <a:ea typeface="+mn-ea"/>
                <a:cs typeface="+mn-cs"/>
              </a:rPr>
              <a:t>ir electronic medical record (EMR). Researchers looked at what searches they had done in the 7 days leading up to their visit and found that 15% of all searches were health related.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56% of patients searched for symptoms, </a:t>
            </a:r>
          </a:p>
          <a:p>
            <a:r>
              <a:rPr lang="en-US" sz="1200" b="0" i="0" kern="1200" dirty="0" smtClean="0">
                <a:solidFill>
                  <a:schemeClr val="tx1"/>
                </a:solidFill>
                <a:effectLst/>
                <a:latin typeface="+mn-lt"/>
                <a:ea typeface="+mn-ea"/>
                <a:cs typeface="+mn-cs"/>
              </a:rPr>
              <a:t>53% for information about a hospital or health care provider</a:t>
            </a:r>
          </a:p>
          <a:p>
            <a:r>
              <a:rPr lang="en-US" sz="1200" b="0" i="0" kern="1200" dirty="0" smtClean="0">
                <a:solidFill>
                  <a:schemeClr val="tx1"/>
                </a:solidFill>
                <a:effectLst/>
                <a:latin typeface="+mn-lt"/>
                <a:ea typeface="+mn-ea"/>
                <a:cs typeface="+mn-cs"/>
              </a:rPr>
              <a:t>23% about the treatment or management of a disease.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majority (53%) of people who used Google in the week leading up to their ED visit searched for content directly related to their chief complaint.</a:t>
            </a:r>
          </a:p>
          <a:p>
            <a:endParaRPr lang="en-US" dirty="0"/>
          </a:p>
        </p:txBody>
      </p:sp>
      <p:sp>
        <p:nvSpPr>
          <p:cNvPr id="4" name="Slide Number Placeholder 3"/>
          <p:cNvSpPr>
            <a:spLocks noGrp="1"/>
          </p:cNvSpPr>
          <p:nvPr>
            <p:ph type="sldNum" sz="quarter" idx="10"/>
          </p:nvPr>
        </p:nvSpPr>
        <p:spPr/>
        <p:txBody>
          <a:bodyPr/>
          <a:lstStyle/>
          <a:p>
            <a:fld id="{02871CDC-F9CA-4FD3-9669-3404A61D5EDC}" type="slidenum">
              <a:rPr lang="en-US" smtClean="0"/>
              <a:t>3</a:t>
            </a:fld>
            <a:endParaRPr lang="en-US"/>
          </a:p>
        </p:txBody>
      </p:sp>
    </p:spTree>
    <p:extLst>
      <p:ext uri="{BB962C8B-B14F-4D97-AF65-F5344CB8AC3E}">
        <p14:creationId xmlns:p14="http://schemas.microsoft.com/office/powerpoint/2010/main" val="326328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Canadian</a:t>
            </a:r>
            <a:r>
              <a:rPr lang="en-US" b="0" baseline="0" dirty="0" smtClean="0"/>
              <a:t> Cancer Society</a:t>
            </a:r>
          </a:p>
          <a:p>
            <a:r>
              <a:rPr lang="en-US" b="0" baseline="0" dirty="0" smtClean="0"/>
              <a:t>Comparing the information found on the American Cancer Society website, Medlineplus.gov, or the NHS web site is very similar. Many major cancer organizations have reached a consensus here. </a:t>
            </a:r>
          </a:p>
          <a:p>
            <a:r>
              <a:rPr lang="en-US" b="0" baseline="0" dirty="0" smtClean="0"/>
              <a:t>Information appears to be authentic and statistics are backed by solid, recent references.</a:t>
            </a:r>
          </a:p>
          <a:p>
            <a:r>
              <a:rPr lang="en-US" b="0" baseline="0" dirty="0" smtClean="0"/>
              <a:t>Information does not appear to have been copied, but it isn’t unique either. Similar information found on other sites.</a:t>
            </a:r>
            <a:endParaRPr lang="en-US" b="0" dirty="0" smtClean="0"/>
          </a:p>
          <a:p>
            <a:endParaRPr lang="en-US" b="0" dirty="0" smtClean="0"/>
          </a:p>
          <a:p>
            <a:r>
              <a:rPr lang="en-US" b="0" dirty="0" smtClean="0"/>
              <a:t>Natural</a:t>
            </a:r>
            <a:r>
              <a:rPr lang="en-US" b="0" baseline="0" dirty="0" smtClean="0"/>
              <a:t> News</a:t>
            </a:r>
          </a:p>
          <a:p>
            <a:r>
              <a:rPr lang="en-US" b="0" baseline="0" dirty="0" smtClean="0"/>
              <a:t>Some statements are not verified (</a:t>
            </a:r>
            <a:r>
              <a:rPr lang="en-US" b="0" baseline="0" dirty="0" err="1" smtClean="0"/>
              <a:t>eg</a:t>
            </a:r>
            <a:r>
              <a:rPr lang="en-US" b="0" baseline="0" dirty="0" smtClean="0"/>
              <a:t>. Cancer has increased “</a:t>
            </a:r>
            <a:r>
              <a:rPr lang="en-US" sz="1200" b="0" i="0" kern="1200" dirty="0" smtClean="0">
                <a:solidFill>
                  <a:schemeClr val="tx1"/>
                </a:solidFill>
                <a:effectLst/>
                <a:latin typeface="+mn-lt"/>
                <a:ea typeface="+mn-ea"/>
                <a:cs typeface="+mn-cs"/>
              </a:rPr>
              <a:t>300 percent since the 1970s”). Even if this were true, no explanation about the difference between relative and absolute risk.</a:t>
            </a:r>
          </a:p>
          <a:p>
            <a:r>
              <a:rPr lang="en-US" sz="1200" b="0" i="0" kern="1200" dirty="0" smtClean="0">
                <a:solidFill>
                  <a:schemeClr val="tx1"/>
                </a:solidFill>
                <a:effectLst/>
                <a:latin typeface="+mn-lt"/>
                <a:ea typeface="+mn-ea"/>
                <a:cs typeface="+mn-cs"/>
              </a:rPr>
              <a:t>Some statements link to questionable</a:t>
            </a:r>
            <a:r>
              <a:rPr lang="en-US" sz="1200" b="0" i="0" kern="1200" baseline="0" dirty="0" smtClean="0">
                <a:solidFill>
                  <a:schemeClr val="tx1"/>
                </a:solidFill>
                <a:effectLst/>
                <a:latin typeface="+mn-lt"/>
                <a:ea typeface="+mn-ea"/>
                <a:cs typeface="+mn-cs"/>
              </a:rPr>
              <a:t> sources, not reputable ones.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Many statements not verified or unverifiable.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cancer industry wants nothing more than to generate more funds for their lucrative business”). Can you tell what’s inside someone else’s mind?</a:t>
            </a:r>
            <a:r>
              <a:rPr lang="en-US" sz="1200" b="0" i="0" kern="1200" baseline="0" dirty="0" smtClean="0">
                <a:solidFill>
                  <a:schemeClr val="tx1"/>
                </a:solidFill>
                <a:effectLst/>
                <a:latin typeface="+mn-lt"/>
                <a:ea typeface="+mn-ea"/>
                <a:cs typeface="+mn-cs"/>
              </a:rPr>
              <a:t> What evidence is there that cancer industry wants to generate funding?</a:t>
            </a:r>
          </a:p>
          <a:p>
            <a:r>
              <a:rPr lang="en-US" sz="1200" b="0" i="0" kern="1200" baseline="0" dirty="0" smtClean="0">
                <a:solidFill>
                  <a:schemeClr val="tx1"/>
                </a:solidFill>
                <a:effectLst/>
                <a:latin typeface="+mn-lt"/>
                <a:ea typeface="+mn-ea"/>
                <a:cs typeface="+mn-cs"/>
              </a:rPr>
              <a:t>Information is not completely unique, but it doesn’t agree with the vast majority of cancer charities or government organizations.</a:t>
            </a:r>
            <a:endParaRPr lang="en-US" b="0" dirty="0"/>
          </a:p>
        </p:txBody>
      </p:sp>
      <p:sp>
        <p:nvSpPr>
          <p:cNvPr id="4" name="Slide Number Placeholder 3"/>
          <p:cNvSpPr>
            <a:spLocks noGrp="1"/>
          </p:cNvSpPr>
          <p:nvPr>
            <p:ph type="sldNum" sz="quarter" idx="10"/>
          </p:nvPr>
        </p:nvSpPr>
        <p:spPr/>
        <p:txBody>
          <a:bodyPr/>
          <a:lstStyle/>
          <a:p>
            <a:fld id="{02871CDC-F9CA-4FD3-9669-3404A61D5EDC}" type="slidenum">
              <a:rPr lang="en-US" smtClean="0"/>
              <a:t>27</a:t>
            </a:fld>
            <a:endParaRPr lang="en-US"/>
          </a:p>
        </p:txBody>
      </p:sp>
    </p:spTree>
    <p:extLst>
      <p:ext uri="{BB962C8B-B14F-4D97-AF65-F5344CB8AC3E}">
        <p14:creationId xmlns:p14="http://schemas.microsoft.com/office/powerpoint/2010/main" val="553758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Canadian Cancer Society</a:t>
            </a:r>
          </a:p>
          <a:p>
            <a:r>
              <a:rPr lang="en-US" dirty="0" smtClean="0"/>
              <a:t>Publication</a:t>
            </a:r>
            <a:r>
              <a:rPr lang="en-US" baseline="0" dirty="0" smtClean="0"/>
              <a:t> date not clear, but editorial policy indicates that print materials are reviewed at least once a year:</a:t>
            </a:r>
          </a:p>
          <a:p>
            <a:r>
              <a:rPr lang="en-US" baseline="0" dirty="0" smtClean="0"/>
              <a:t>“</a:t>
            </a:r>
            <a:r>
              <a:rPr lang="en-US" sz="1200" b="0" i="0" kern="1200" dirty="0" smtClean="0">
                <a:solidFill>
                  <a:schemeClr val="tx1"/>
                </a:solidFill>
                <a:effectLst/>
                <a:latin typeface="+mn-lt"/>
                <a:ea typeface="+mn-ea"/>
                <a:cs typeface="+mn-cs"/>
              </a:rPr>
              <a:t>Our cancer information pages are reviewed and updated regularly. And if the evidence changes, these pages are updated as soon as possible.</a:t>
            </a:r>
          </a:p>
          <a:p>
            <a:r>
              <a:rPr lang="en-US" sz="1200" b="0" i="0" kern="1200" dirty="0" smtClean="0">
                <a:solidFill>
                  <a:schemeClr val="tx1"/>
                </a:solidFill>
                <a:effectLst/>
                <a:latin typeface="+mn-lt"/>
                <a:ea typeface="+mn-ea"/>
                <a:cs typeface="+mn-cs"/>
              </a:rPr>
              <a:t>Print materials are reviewed every year before they are reprinted. All print materials include our toll-free phone number and email address so that people can contact us for the most up-to-date information.</a:t>
            </a:r>
            <a:r>
              <a:rPr lang="en-US" sz="1200" b="0" i="0" u="none" strike="noStrike"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rPr>
              <a:t>Statistics are</a:t>
            </a:r>
            <a:r>
              <a:rPr lang="en-US" sz="1200" b="0" i="0" u="none" strike="noStrike" kern="1200" baseline="0" dirty="0" smtClean="0">
                <a:solidFill>
                  <a:schemeClr val="tx1"/>
                </a:solidFill>
                <a:effectLst/>
                <a:latin typeface="+mn-lt"/>
                <a:ea typeface="+mn-ea"/>
                <a:cs typeface="+mn-cs"/>
              </a:rPr>
              <a:t> from 2013 and indicate this is the most recent year available.</a:t>
            </a:r>
            <a:endParaRPr lang="en-US" sz="1200" b="0" i="0" u="none" strike="noStrike" kern="1200" dirty="0" smtClean="0">
              <a:solidFill>
                <a:schemeClr val="tx1"/>
              </a:solidFill>
              <a:effectLst/>
              <a:latin typeface="+mn-lt"/>
              <a:ea typeface="+mn-ea"/>
              <a:cs typeface="+mn-cs"/>
            </a:endParaRPr>
          </a:p>
          <a:p>
            <a:endParaRPr lang="en-US" dirty="0" smtClean="0"/>
          </a:p>
          <a:p>
            <a:r>
              <a:rPr lang="en-US" dirty="0" smtClean="0"/>
              <a:t>Natural</a:t>
            </a:r>
            <a:r>
              <a:rPr lang="en-US" baseline="0" dirty="0" smtClean="0"/>
              <a:t> News</a:t>
            </a:r>
          </a:p>
          <a:p>
            <a:r>
              <a:rPr lang="en-US" baseline="0" dirty="0" smtClean="0"/>
              <a:t>Published in 2016.</a:t>
            </a:r>
          </a:p>
          <a:p>
            <a:r>
              <a:rPr lang="en-US" baseline="0" dirty="0" smtClean="0"/>
              <a:t>Statistics are fairly recent</a:t>
            </a:r>
          </a:p>
          <a:p>
            <a:r>
              <a:rPr lang="en-US" baseline="0" dirty="0" smtClean="0"/>
              <a:t>Information doesn’t appear to be regularly updated and instead is based on new ‘articles’ being published.</a:t>
            </a:r>
            <a:endParaRPr lang="en-US" dirty="0"/>
          </a:p>
        </p:txBody>
      </p:sp>
      <p:sp>
        <p:nvSpPr>
          <p:cNvPr id="4" name="Slide Number Placeholder 3"/>
          <p:cNvSpPr>
            <a:spLocks noGrp="1"/>
          </p:cNvSpPr>
          <p:nvPr>
            <p:ph type="sldNum" sz="quarter" idx="10"/>
          </p:nvPr>
        </p:nvSpPr>
        <p:spPr/>
        <p:txBody>
          <a:bodyPr/>
          <a:lstStyle/>
          <a:p>
            <a:fld id="{02871CDC-F9CA-4FD3-9669-3404A61D5EDC}" type="slidenum">
              <a:rPr lang="en-US" smtClean="0"/>
              <a:t>32</a:t>
            </a:fld>
            <a:endParaRPr lang="en-US"/>
          </a:p>
        </p:txBody>
      </p:sp>
    </p:spTree>
    <p:extLst>
      <p:ext uri="{BB962C8B-B14F-4D97-AF65-F5344CB8AC3E}">
        <p14:creationId xmlns:p14="http://schemas.microsoft.com/office/powerpoint/2010/main" val="338365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71CDC-F9CA-4FD3-9669-3404A61D5EDC}" type="slidenum">
              <a:rPr lang="en-US" smtClean="0"/>
              <a:t>35</a:t>
            </a:fld>
            <a:endParaRPr lang="en-US"/>
          </a:p>
        </p:txBody>
      </p:sp>
    </p:spTree>
    <p:extLst>
      <p:ext uri="{BB962C8B-B14F-4D97-AF65-F5344CB8AC3E}">
        <p14:creationId xmlns:p14="http://schemas.microsoft.com/office/powerpoint/2010/main" val="386509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71CDC-F9CA-4FD3-9669-3404A61D5EDC}" type="slidenum">
              <a:rPr lang="en-US" smtClean="0"/>
              <a:t>6</a:t>
            </a:fld>
            <a:endParaRPr lang="en-US"/>
          </a:p>
        </p:txBody>
      </p:sp>
    </p:spTree>
    <p:extLst>
      <p:ext uri="{BB962C8B-B14F-4D97-AF65-F5344CB8AC3E}">
        <p14:creationId xmlns:p14="http://schemas.microsoft.com/office/powerpoint/2010/main" val="267119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 world example:</a:t>
            </a:r>
          </a:p>
          <a:p>
            <a:endParaRPr lang="en-US" dirty="0" smtClean="0"/>
          </a:p>
          <a:p>
            <a:r>
              <a:rPr lang="en-US" dirty="0" smtClean="0"/>
              <a:t>“My sister has just been</a:t>
            </a:r>
            <a:r>
              <a:rPr lang="en-US" baseline="0" dirty="0" smtClean="0"/>
              <a:t> diagnosed with CML. I don’t know anything about it, but know it’s a type of cancer.”</a:t>
            </a:r>
            <a:endParaRPr lang="en-US" dirty="0" smtClean="0"/>
          </a:p>
          <a:p>
            <a:endParaRPr lang="en-US" dirty="0"/>
          </a:p>
        </p:txBody>
      </p:sp>
      <p:sp>
        <p:nvSpPr>
          <p:cNvPr id="4" name="Slide Number Placeholder 3"/>
          <p:cNvSpPr>
            <a:spLocks noGrp="1"/>
          </p:cNvSpPr>
          <p:nvPr>
            <p:ph type="sldNum" sz="quarter" idx="10"/>
          </p:nvPr>
        </p:nvSpPr>
        <p:spPr/>
        <p:txBody>
          <a:bodyPr/>
          <a:lstStyle/>
          <a:p>
            <a:fld id="{02871CDC-F9CA-4FD3-9669-3404A61D5EDC}" type="slidenum">
              <a:rPr lang="en-US" smtClean="0"/>
              <a:t>7</a:t>
            </a:fld>
            <a:endParaRPr lang="en-US"/>
          </a:p>
        </p:txBody>
      </p:sp>
    </p:spTree>
    <p:extLst>
      <p:ext uri="{BB962C8B-B14F-4D97-AF65-F5344CB8AC3E}">
        <p14:creationId xmlns:p14="http://schemas.microsoft.com/office/powerpoint/2010/main" val="159670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emotions:</a:t>
            </a:r>
          </a:p>
          <a:p>
            <a:r>
              <a:rPr lang="en-US" baseline="0" dirty="0" smtClean="0"/>
              <a:t>Cancer is scary. Everything about it is scary. And this isn’t her first time with cancer!</a:t>
            </a:r>
          </a:p>
          <a:p>
            <a:r>
              <a:rPr lang="en-US" baseline="0" dirty="0" smtClean="0"/>
              <a:t>Will she die? Will me, or other members of my family be at higher risk? Will she be able to keep working? What treatment will she need?</a:t>
            </a:r>
          </a:p>
          <a:p>
            <a:endParaRPr lang="en-US" baseline="0" dirty="0" smtClean="0"/>
          </a:p>
          <a:p>
            <a:r>
              <a:rPr lang="en-US" baseline="0" dirty="0" smtClean="0"/>
              <a:t>My bias is for science based medicine. I work in evidence based practice. I know people who work in cancer treatment: doctors, nurses, radiation therapists. I trust science.</a:t>
            </a:r>
            <a:endParaRPr lang="en-US" dirty="0"/>
          </a:p>
        </p:txBody>
      </p:sp>
      <p:sp>
        <p:nvSpPr>
          <p:cNvPr id="4" name="Slide Number Placeholder 3"/>
          <p:cNvSpPr>
            <a:spLocks noGrp="1"/>
          </p:cNvSpPr>
          <p:nvPr>
            <p:ph type="sldNum" sz="quarter" idx="10"/>
          </p:nvPr>
        </p:nvSpPr>
        <p:spPr/>
        <p:txBody>
          <a:bodyPr/>
          <a:lstStyle/>
          <a:p>
            <a:fld id="{02871CDC-F9CA-4FD3-9669-3404A61D5EDC}" type="slidenum">
              <a:rPr lang="en-US" smtClean="0"/>
              <a:t>8</a:t>
            </a:fld>
            <a:endParaRPr lang="en-US"/>
          </a:p>
        </p:txBody>
      </p:sp>
    </p:spTree>
    <p:extLst>
      <p:ext uri="{BB962C8B-B14F-4D97-AF65-F5344CB8AC3E}">
        <p14:creationId xmlns:p14="http://schemas.microsoft.com/office/powerpoint/2010/main" val="101212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Wikipedia</a:t>
            </a:r>
            <a:r>
              <a:rPr lang="en-US" baseline="0" dirty="0" smtClean="0"/>
              <a:t> and MedlinePlus.gov</a:t>
            </a:r>
          </a:p>
          <a:p>
            <a:endParaRPr lang="en-US" dirty="0" smtClean="0"/>
          </a:p>
          <a:p>
            <a:r>
              <a:rPr lang="en-US" dirty="0" smtClean="0"/>
              <a:t>Is Wikipedia unbiased?</a:t>
            </a:r>
            <a:r>
              <a:rPr lang="en-US" baseline="0" dirty="0" smtClean="0"/>
              <a:t> Not really. Research shows that a vast majority of Wikipedia contributors are men, and that some voices are shut out. Just before she won the Nobel Prize, Dr. Donna Strickland had her Wikipedia entry deleted because she was “not a significant enough” physicist.</a:t>
            </a:r>
            <a:endParaRPr lang="en-US" dirty="0"/>
          </a:p>
        </p:txBody>
      </p:sp>
      <p:sp>
        <p:nvSpPr>
          <p:cNvPr id="4" name="Slide Number Placeholder 3"/>
          <p:cNvSpPr>
            <a:spLocks noGrp="1"/>
          </p:cNvSpPr>
          <p:nvPr>
            <p:ph type="sldNum" sz="quarter" idx="10"/>
          </p:nvPr>
        </p:nvSpPr>
        <p:spPr/>
        <p:txBody>
          <a:bodyPr/>
          <a:lstStyle/>
          <a:p>
            <a:fld id="{02871CDC-F9CA-4FD3-9669-3404A61D5EDC}" type="slidenum">
              <a:rPr lang="en-US" smtClean="0"/>
              <a:t>9</a:t>
            </a:fld>
            <a:endParaRPr lang="en-US"/>
          </a:p>
        </p:txBody>
      </p:sp>
    </p:spTree>
    <p:extLst>
      <p:ext uri="{BB962C8B-B14F-4D97-AF65-F5344CB8AC3E}">
        <p14:creationId xmlns:p14="http://schemas.microsoft.com/office/powerpoint/2010/main" val="256299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for the group – what is meant by authoritative voices? How do you know something is credible?</a:t>
            </a:r>
            <a:endParaRPr lang="en-US" dirty="0"/>
          </a:p>
        </p:txBody>
      </p:sp>
      <p:sp>
        <p:nvSpPr>
          <p:cNvPr id="4" name="Slide Number Placeholder 3"/>
          <p:cNvSpPr>
            <a:spLocks noGrp="1"/>
          </p:cNvSpPr>
          <p:nvPr>
            <p:ph type="sldNum" sz="quarter" idx="10"/>
          </p:nvPr>
        </p:nvSpPr>
        <p:spPr/>
        <p:txBody>
          <a:bodyPr/>
          <a:lstStyle/>
          <a:p>
            <a:fld id="{02871CDC-F9CA-4FD3-9669-3404A61D5EDC}" type="slidenum">
              <a:rPr lang="en-US" smtClean="0"/>
              <a:t>10</a:t>
            </a:fld>
            <a:endParaRPr lang="en-US"/>
          </a:p>
        </p:txBody>
      </p:sp>
    </p:spTree>
    <p:extLst>
      <p:ext uri="{BB962C8B-B14F-4D97-AF65-F5344CB8AC3E}">
        <p14:creationId xmlns:p14="http://schemas.microsoft.com/office/powerpoint/2010/main" val="283180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Canadian Cancer</a:t>
            </a:r>
            <a:r>
              <a:rPr lang="en-US" baseline="0" dirty="0" smtClean="0"/>
              <a:t> Society</a:t>
            </a:r>
          </a:p>
          <a:p>
            <a:r>
              <a:rPr lang="en-US" baseline="0" dirty="0" smtClean="0"/>
              <a:t>No named author, but has a clear editorial policy that explains how their materials are written and evaluated for accuracy.</a:t>
            </a:r>
          </a:p>
          <a:p>
            <a:r>
              <a:rPr lang="en-US" baseline="0" dirty="0" smtClean="0"/>
              <a:t>Involvement of many health care professionals in writing documents.</a:t>
            </a:r>
          </a:p>
          <a:p>
            <a:r>
              <a:rPr lang="en-US" baseline="0" dirty="0" smtClean="0"/>
              <a:t>A lot of publications come from the Canadian Cancer Society, both web and print articles and books</a:t>
            </a:r>
          </a:p>
          <a:p>
            <a:r>
              <a:rPr lang="en-US" baseline="0" dirty="0" smtClean="0"/>
              <a:t>Cancer is their specialty.</a:t>
            </a:r>
          </a:p>
          <a:p>
            <a:endParaRPr lang="en-US" baseline="0" dirty="0" smtClean="0"/>
          </a:p>
          <a:p>
            <a:r>
              <a:rPr lang="en-US" baseline="0" dirty="0" smtClean="0"/>
              <a:t>Natural News</a:t>
            </a:r>
          </a:p>
          <a:p>
            <a:r>
              <a:rPr lang="en-US" baseline="0" dirty="0" smtClean="0"/>
              <a:t>Named author is Tara Paras. No clue who she is or what background she might have.</a:t>
            </a:r>
          </a:p>
          <a:p>
            <a:r>
              <a:rPr lang="en-US" baseline="0" dirty="0" smtClean="0"/>
              <a:t>No credentials listed or editorial policy available</a:t>
            </a:r>
          </a:p>
          <a:p>
            <a:r>
              <a:rPr lang="en-US" baseline="0" dirty="0" smtClean="0"/>
              <a:t>Links to many questionable news sites.</a:t>
            </a:r>
          </a:p>
          <a:p>
            <a:r>
              <a:rPr lang="en-US" baseline="0" dirty="0" smtClean="0"/>
              <a:t>Not sure what the author has written beyond this website. </a:t>
            </a:r>
          </a:p>
          <a:p>
            <a:r>
              <a:rPr lang="en-US" baseline="0" dirty="0" smtClean="0"/>
              <a:t>Not a cancer specialty site – mostly alternative health information, but lots of other strange unrelated stuff (</a:t>
            </a:r>
            <a:r>
              <a:rPr lang="en-US" baseline="0" dirty="0" err="1" smtClean="0"/>
              <a:t>eg</a:t>
            </a:r>
            <a:r>
              <a:rPr lang="en-US" baseline="0" dirty="0" smtClean="0"/>
              <a:t>. Justin Smollett links, etc. on left </a:t>
            </a:r>
            <a:r>
              <a:rPr lang="en-US" baseline="0" dirty="0" err="1" smtClean="0"/>
              <a:t>nav</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871CDC-F9CA-4FD3-9669-3404A61D5EDC}" type="slidenum">
              <a:rPr lang="en-US" smtClean="0"/>
              <a:t>11</a:t>
            </a:fld>
            <a:endParaRPr lang="en-US"/>
          </a:p>
        </p:txBody>
      </p:sp>
    </p:spTree>
    <p:extLst>
      <p:ext uri="{BB962C8B-B14F-4D97-AF65-F5344CB8AC3E}">
        <p14:creationId xmlns:p14="http://schemas.microsoft.com/office/powerpoint/2010/main" val="301672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Cancer Society</a:t>
            </a:r>
          </a:p>
          <a:p>
            <a:r>
              <a:rPr lang="en-US" dirty="0" smtClean="0"/>
              <a:t>No agenda beyond education – not selling any products, no</a:t>
            </a:r>
            <a:r>
              <a:rPr lang="en-US" baseline="0" dirty="0" smtClean="0"/>
              <a:t> personal gain from treatment choices</a:t>
            </a:r>
          </a:p>
          <a:p>
            <a:r>
              <a:rPr lang="en-US" baseline="0" dirty="0" smtClean="0"/>
              <a:t>Comprehensive, references are clearly available</a:t>
            </a:r>
          </a:p>
          <a:p>
            <a:r>
              <a:rPr lang="en-US" baseline="0" dirty="0" smtClean="0"/>
              <a:t>Conclusions are backed by evidence and references are clear. Work with health care team to find individualized treatment options</a:t>
            </a:r>
          </a:p>
          <a:p>
            <a:r>
              <a:rPr lang="en-US" dirty="0" smtClean="0"/>
              <a:t>Diverse perspectives not represented</a:t>
            </a:r>
          </a:p>
          <a:p>
            <a:r>
              <a:rPr lang="en-US" dirty="0" smtClean="0"/>
              <a:t>Definitely relevant to my</a:t>
            </a:r>
            <a:r>
              <a:rPr lang="en-US" baseline="0" dirty="0" smtClean="0"/>
              <a:t> information needs. I found out that CML is not hereditary, so I am not at risk. My sister’s previous radiation therapy likely played a role.</a:t>
            </a:r>
          </a:p>
          <a:p>
            <a:r>
              <a:rPr lang="en-US" baseline="0" dirty="0" smtClean="0"/>
              <a:t>Information about this illness is provided because giving Cancer Education is part of the Canadian Cancer Society’s mandate</a:t>
            </a:r>
          </a:p>
          <a:p>
            <a:r>
              <a:rPr lang="en-US" baseline="0" dirty="0" smtClean="0"/>
              <a:t>Perspectives and opinions are not given. Information is factual and lacks inflammatory statements</a:t>
            </a:r>
          </a:p>
          <a:p>
            <a:r>
              <a:rPr lang="en-US" baseline="0" dirty="0" smtClean="0"/>
              <a:t>Intended audience is people with cancer and their loved ones. Not cancer professionals.</a:t>
            </a:r>
          </a:p>
          <a:p>
            <a:r>
              <a:rPr lang="en-US" baseline="0" dirty="0" smtClean="0"/>
              <a:t>Nothing is being sold. They are a not for profit. Donation button is prominent.</a:t>
            </a:r>
          </a:p>
          <a:p>
            <a:endParaRPr lang="en-US" baseline="0" dirty="0" smtClean="0"/>
          </a:p>
          <a:p>
            <a:r>
              <a:rPr lang="en-US" baseline="0" dirty="0" smtClean="0"/>
              <a:t>Natural News</a:t>
            </a:r>
          </a:p>
          <a:p>
            <a:r>
              <a:rPr lang="en-US" baseline="0" dirty="0" smtClean="0"/>
              <a:t>Agenda appears to be to get people to reject cancer treatments. Pointed question at the end is accusatory</a:t>
            </a:r>
          </a:p>
          <a:p>
            <a:r>
              <a:rPr lang="en-US" baseline="0" dirty="0" smtClean="0"/>
              <a:t>Conclusion is that some cancer is caused by previous cancer treatments, and so chemotherapy and radiation treatments should be avoided.</a:t>
            </a:r>
          </a:p>
          <a:p>
            <a:r>
              <a:rPr lang="en-US" baseline="0" dirty="0" smtClean="0"/>
              <a:t>Diverse perspectives not represented. Author opinion only.</a:t>
            </a:r>
          </a:p>
          <a:p>
            <a:r>
              <a:rPr lang="en-US" baseline="0" dirty="0" smtClean="0"/>
              <a:t>Not relevant to my needs – even if my sister’s CML was caused by radiation therapy for a brain </a:t>
            </a:r>
            <a:r>
              <a:rPr lang="en-US" baseline="0" dirty="0" err="1" smtClean="0"/>
              <a:t>tumour</a:t>
            </a:r>
            <a:r>
              <a:rPr lang="en-US" baseline="0" dirty="0" smtClean="0"/>
              <a:t>, she can’t go back in time to opt out now!</a:t>
            </a:r>
          </a:p>
          <a:p>
            <a:r>
              <a:rPr lang="en-US" dirty="0" smtClean="0"/>
              <a:t>Not clear why the information was provided, but they sure</a:t>
            </a:r>
            <a:r>
              <a:rPr lang="en-US" baseline="0" dirty="0" smtClean="0"/>
              <a:t> sell a lot of alternative treatments…</a:t>
            </a:r>
          </a:p>
          <a:p>
            <a:r>
              <a:rPr lang="en-US" baseline="0" dirty="0" smtClean="0"/>
              <a:t>Assumption that there is a conspiracy among pharmaceutical companies. Assumption that Western medicine has ‘feigned ignorance’ (is it not possible they truly, actually, honestly don’t always know what causes cancer?)</a:t>
            </a:r>
          </a:p>
          <a:p>
            <a:r>
              <a:rPr lang="en-US" baseline="0" dirty="0" smtClean="0"/>
              <a:t>Audience is not people who’ve already been diagnosed, but the general population.</a:t>
            </a:r>
          </a:p>
          <a:p>
            <a:r>
              <a:rPr lang="en-US" baseline="0" dirty="0" smtClean="0"/>
              <a:t>Lots of stuff being sold!</a:t>
            </a:r>
          </a:p>
          <a:p>
            <a:endParaRPr lang="en-US" dirty="0"/>
          </a:p>
        </p:txBody>
      </p:sp>
      <p:sp>
        <p:nvSpPr>
          <p:cNvPr id="4" name="Slide Number Placeholder 3"/>
          <p:cNvSpPr>
            <a:spLocks noGrp="1"/>
          </p:cNvSpPr>
          <p:nvPr>
            <p:ph type="sldNum" sz="quarter" idx="10"/>
          </p:nvPr>
        </p:nvSpPr>
        <p:spPr/>
        <p:txBody>
          <a:bodyPr/>
          <a:lstStyle/>
          <a:p>
            <a:fld id="{02871CDC-F9CA-4FD3-9669-3404A61D5EDC}" type="slidenum">
              <a:rPr lang="en-US" smtClean="0"/>
              <a:t>18</a:t>
            </a:fld>
            <a:endParaRPr lang="en-US"/>
          </a:p>
        </p:txBody>
      </p:sp>
    </p:spTree>
    <p:extLst>
      <p:ext uri="{BB962C8B-B14F-4D97-AF65-F5344CB8AC3E}">
        <p14:creationId xmlns:p14="http://schemas.microsoft.com/office/powerpoint/2010/main" val="2153462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Canadian</a:t>
            </a:r>
            <a:r>
              <a:rPr lang="en-US" baseline="0" dirty="0" smtClean="0"/>
              <a:t> Cancer Society</a:t>
            </a:r>
          </a:p>
          <a:p>
            <a:r>
              <a:rPr lang="en-US" baseline="0" dirty="0" smtClean="0"/>
              <a:t>Clear mission statement on web page is “</a:t>
            </a:r>
            <a:r>
              <a:rPr lang="en-US" sz="1200" b="0" i="0" kern="1200" dirty="0" smtClean="0">
                <a:solidFill>
                  <a:schemeClr val="tx1"/>
                </a:solidFill>
                <a:effectLst/>
                <a:latin typeface="+mn-lt"/>
                <a:ea typeface="+mn-ea"/>
                <a:cs typeface="+mn-cs"/>
              </a:rPr>
              <a:t>mission is the eradication of cancer and the enhancement of the quality of life of people living with cancer.”</a:t>
            </a:r>
          </a:p>
          <a:p>
            <a:r>
              <a:rPr lang="en-US" baseline="0" dirty="0" smtClean="0"/>
              <a:t>Not clear when the information was published. </a:t>
            </a:r>
          </a:p>
          <a:p>
            <a:r>
              <a:rPr lang="en-US" baseline="0" dirty="0" smtClean="0"/>
              <a:t>Not clear when it was last updated.</a:t>
            </a:r>
          </a:p>
          <a:p>
            <a:r>
              <a:rPr lang="en-US" baseline="0" dirty="0" smtClean="0"/>
              <a:t>Yes, many publications by the author.</a:t>
            </a:r>
          </a:p>
          <a:p>
            <a:r>
              <a:rPr lang="en-US" baseline="0" dirty="0" smtClean="0"/>
              <a:t>Not clear. It appears to be (references are current)</a:t>
            </a:r>
          </a:p>
          <a:p>
            <a:r>
              <a:rPr lang="en-US" baseline="0" dirty="0" smtClean="0"/>
              <a:t>Publisher is a respected not-for-profit. </a:t>
            </a:r>
          </a:p>
          <a:p>
            <a:endParaRPr lang="en-US" baseline="0" dirty="0" smtClean="0"/>
          </a:p>
          <a:p>
            <a:r>
              <a:rPr lang="en-US" baseline="0" dirty="0" smtClean="0"/>
              <a:t>Natural News</a:t>
            </a:r>
          </a:p>
          <a:p>
            <a:r>
              <a:rPr lang="en-US" baseline="0" dirty="0" smtClean="0"/>
              <a:t>About us page clearly states “</a:t>
            </a:r>
            <a:r>
              <a:rPr lang="en-US" sz="1200" b="0" i="0" kern="1200" dirty="0" smtClean="0">
                <a:solidFill>
                  <a:schemeClr val="tx1"/>
                </a:solidFill>
                <a:effectLst/>
                <a:latin typeface="+mn-lt"/>
                <a:ea typeface="+mn-ea"/>
                <a:cs typeface="+mn-cs"/>
              </a:rPr>
              <a:t>The site strongly criticizes drugs-and-surgery medicine, vaccines, corporate corruption, animal testing, the use of humans for medical experiments, the chemical contamination of foods, heavy metals in consumer products, factory farming and government corruption.”</a:t>
            </a:r>
          </a:p>
          <a:p>
            <a:r>
              <a:rPr lang="en-US" sz="1200" b="0" i="0" kern="1200" dirty="0" smtClean="0">
                <a:solidFill>
                  <a:schemeClr val="tx1"/>
                </a:solidFill>
                <a:effectLst/>
                <a:latin typeface="+mn-lt"/>
                <a:ea typeface="+mn-ea"/>
                <a:cs typeface="+mn-cs"/>
              </a:rPr>
              <a:t>Byline date of August 2016</a:t>
            </a:r>
          </a:p>
          <a:p>
            <a:r>
              <a:rPr lang="en-US" sz="1200" b="0" i="0" kern="1200" dirty="0" smtClean="0">
                <a:solidFill>
                  <a:schemeClr val="tx1"/>
                </a:solidFill>
                <a:effectLst/>
                <a:latin typeface="+mn-lt"/>
                <a:ea typeface="+mn-ea"/>
                <a:cs typeface="+mn-cs"/>
              </a:rPr>
              <a:t>No updates appear to have been done, but it is still recent information</a:t>
            </a:r>
          </a:p>
          <a:p>
            <a:r>
              <a:rPr lang="en-US" sz="1200" b="0" i="0" kern="1200" dirty="0" smtClean="0">
                <a:solidFill>
                  <a:schemeClr val="tx1"/>
                </a:solidFill>
                <a:effectLst/>
                <a:latin typeface="+mn-lt"/>
                <a:ea typeface="+mn-ea"/>
                <a:cs typeface="+mn-cs"/>
              </a:rPr>
              <a:t>Many</a:t>
            </a:r>
            <a:r>
              <a:rPr lang="en-US" sz="1200" b="0" i="0" kern="1200" baseline="0" dirty="0" smtClean="0">
                <a:solidFill>
                  <a:schemeClr val="tx1"/>
                </a:solidFill>
                <a:effectLst/>
                <a:latin typeface="+mn-lt"/>
                <a:ea typeface="+mn-ea"/>
                <a:cs typeface="+mn-cs"/>
              </a:rPr>
              <a:t> similar articles and websites about government ‘cover ups’ and other conspiracy theories</a:t>
            </a:r>
          </a:p>
          <a:p>
            <a:r>
              <a:rPr lang="en-US" sz="1200" b="0" i="0" kern="1200" baseline="0" dirty="0" smtClean="0">
                <a:solidFill>
                  <a:schemeClr val="tx1"/>
                </a:solidFill>
                <a:effectLst/>
                <a:latin typeface="+mn-lt"/>
                <a:ea typeface="+mn-ea"/>
                <a:cs typeface="+mn-cs"/>
              </a:rPr>
              <a:t>The about us webpage suggests the site is closely controlled by a single individual calling himself Mike Adams, the Health Ranger. He claims to be an ‘activist-turned-scientist’ but does not say what area of science he has studied or where he earned his degrees.</a:t>
            </a:r>
            <a:endParaRPr lang="en-US" dirty="0"/>
          </a:p>
        </p:txBody>
      </p:sp>
      <p:sp>
        <p:nvSpPr>
          <p:cNvPr id="4" name="Slide Number Placeholder 3"/>
          <p:cNvSpPr>
            <a:spLocks noGrp="1"/>
          </p:cNvSpPr>
          <p:nvPr>
            <p:ph type="sldNum" sz="quarter" idx="10"/>
          </p:nvPr>
        </p:nvSpPr>
        <p:spPr/>
        <p:txBody>
          <a:bodyPr/>
          <a:lstStyle/>
          <a:p>
            <a:fld id="{02871CDC-F9CA-4FD3-9669-3404A61D5EDC}" type="slidenum">
              <a:rPr lang="en-US" smtClean="0"/>
              <a:t>23</a:t>
            </a:fld>
            <a:endParaRPr lang="en-US"/>
          </a:p>
        </p:txBody>
      </p:sp>
    </p:spTree>
    <p:extLst>
      <p:ext uri="{BB962C8B-B14F-4D97-AF65-F5344CB8AC3E}">
        <p14:creationId xmlns:p14="http://schemas.microsoft.com/office/powerpoint/2010/main" val="1128480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563995" y="1598614"/>
            <a:ext cx="10021738" cy="4308475"/>
          </a:xfrm>
        </p:spPr>
        <p:txBody>
          <a:bodyPr lIns="0" tIns="0" rIns="0" bIns="0"/>
          <a:lstStyle>
            <a:lvl1pPr marL="228600" indent="-228600">
              <a:defRPr sz="2400">
                <a:latin typeface="Calibri"/>
                <a:cs typeface="Calibri"/>
              </a:defRPr>
            </a:lvl1pPr>
            <a:lvl2pPr marL="455613" indent="-227013">
              <a:defRPr sz="2400">
                <a:latin typeface="Calibri"/>
                <a:cs typeface="Calibri"/>
              </a:defRPr>
            </a:lvl2pPr>
            <a:lvl3pPr marL="684213" indent="-228600">
              <a:defRPr sz="2400">
                <a:latin typeface="Calibri"/>
                <a:cs typeface="Calibri"/>
              </a:defRPr>
            </a:lvl3pPr>
            <a:lvl4pPr marL="911225" indent="-227013">
              <a:defRPr>
                <a:latin typeface="Calibri"/>
                <a:cs typeface="Calibri"/>
              </a:defRPr>
            </a:lvl4pPr>
            <a:lvl5pPr marL="1139825" indent="-228600">
              <a:defRPr>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6AE53F-E227-A345-A672-286B2CEC4DE6}" type="datetimeFigureOut">
              <a:rPr lang="en-US"/>
              <a:pPr/>
              <a:t>3/19/2019</a:t>
            </a:fld>
            <a:endParaRPr lang="en-US" dirty="0"/>
          </a:p>
        </p:txBody>
      </p:sp>
      <p:sp>
        <p:nvSpPr>
          <p:cNvPr id="6" name="Slide Number Placeholder 5"/>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6AE53F-E227-A345-A672-286B2CEC4DE6}" type="datetimeFigureOut">
              <a:rPr lang="en-US"/>
              <a:pPr/>
              <a:t>3/19/2019</a:t>
            </a:fld>
            <a:endParaRPr lang="en-US"/>
          </a:p>
        </p:txBody>
      </p:sp>
      <p:sp>
        <p:nvSpPr>
          <p:cNvPr id="5" name="Slide Number Placeholder 4"/>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162" y="5505022"/>
            <a:ext cx="7313295" cy="566738"/>
          </a:xfrm>
        </p:spPr>
        <p:txBody>
          <a:bodyPr anchor="b"/>
          <a:lstStyle>
            <a:lvl1pPr algn="l">
              <a:defRPr sz="2000" b="0">
                <a:solidFill>
                  <a:schemeClr val="tx1"/>
                </a:solidFill>
                <a:latin typeface="Calibri"/>
                <a:cs typeface="Calibri"/>
              </a:defRPr>
            </a:lvl1pPr>
          </a:lstStyle>
          <a:p>
            <a:r>
              <a:rPr lang="en-US" dirty="0"/>
              <a:t>Click to edit Master title style</a:t>
            </a:r>
          </a:p>
        </p:txBody>
      </p:sp>
      <p:sp>
        <p:nvSpPr>
          <p:cNvPr id="3" name="Picture Placeholder 2"/>
          <p:cNvSpPr>
            <a:spLocks noGrp="1"/>
          </p:cNvSpPr>
          <p:nvPr>
            <p:ph type="pic" idx="1"/>
          </p:nvPr>
        </p:nvSpPr>
        <p:spPr>
          <a:xfrm>
            <a:off x="914163" y="1817688"/>
            <a:ext cx="10360433" cy="38211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162" y="6071760"/>
            <a:ext cx="7313295" cy="804862"/>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AE53F-E227-A345-A672-286B2CEC4DE6}" type="datetimeFigureOut">
              <a:rPr lang="en-US"/>
              <a:pPr/>
              <a:t>3/19/2019</a:t>
            </a:fld>
            <a:endParaRPr lang="en-US"/>
          </a:p>
        </p:txBody>
      </p:sp>
      <p:sp>
        <p:nvSpPr>
          <p:cNvPr id="7" name="Slide Number Placeholder 6"/>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640912" y="6495562"/>
            <a:ext cx="1212711" cy="365125"/>
          </a:xfrm>
          <a:prstGeom prst="rect">
            <a:avLst/>
          </a:prstGeom>
        </p:spPr>
        <p:txBody>
          <a:bodyPr vert="horz" lIns="0" tIns="0" rIns="0" bIns="0" rtlCol="0" anchor="t"/>
          <a:lstStyle>
            <a:lvl1pPr algn="l">
              <a:defRPr sz="1200">
                <a:solidFill>
                  <a:schemeClr val="tx1">
                    <a:tint val="75000"/>
                  </a:schemeClr>
                </a:solidFill>
              </a:defRPr>
            </a:lvl1pPr>
          </a:lstStyle>
          <a:p>
            <a:fld id="{2F6AE53F-E227-A345-A672-286B2CEC4DE6}" type="datetimeFigureOut">
              <a:rPr lang="en-US"/>
              <a:pPr/>
              <a:t>3/19/2019</a:t>
            </a:fld>
            <a:endParaRPr lang="en-US" dirty="0"/>
          </a:p>
        </p:txBody>
      </p:sp>
      <p:sp>
        <p:nvSpPr>
          <p:cNvPr id="10" name="Slide Number Placeholder 5"/>
          <p:cNvSpPr>
            <a:spLocks noGrp="1"/>
          </p:cNvSpPr>
          <p:nvPr>
            <p:ph type="sldNum" sz="quarter" idx="4"/>
          </p:nvPr>
        </p:nvSpPr>
        <p:spPr>
          <a:xfrm>
            <a:off x="2016751" y="6495562"/>
            <a:ext cx="1133502" cy="365125"/>
          </a:xfrm>
          <a:prstGeom prst="rect">
            <a:avLst/>
          </a:prstGeom>
        </p:spPr>
        <p:txBody>
          <a:bodyPr vert="horz" lIns="0" tIns="0" rIns="0" bIns="0" rtlCol="0" anchor="t"/>
          <a:lstStyle>
            <a:lvl1pPr algn="l">
              <a:defRPr sz="1200">
                <a:solidFill>
                  <a:schemeClr val="tx1">
                    <a:tint val="75000"/>
                  </a:schemeClr>
                </a:solidFill>
              </a:defRPr>
            </a:lvl1pPr>
          </a:lstStyle>
          <a:p>
            <a:fld id="{10537617-F04D-2D48-8B5D-62F0364B9B54}" type="slidenum">
              <a:rPr lang="en-US" smtClean="0"/>
              <a:pPr/>
              <a:t>‹#›</a:t>
            </a:fld>
            <a:endParaRPr lang="en-US" dirty="0"/>
          </a:p>
        </p:txBody>
      </p:sp>
    </p:spTree>
    <p:extLst>
      <p:ext uri="{BB962C8B-B14F-4D97-AF65-F5344CB8AC3E}">
        <p14:creationId xmlns:p14="http://schemas.microsoft.com/office/powerpoint/2010/main" val="9205893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F6AE53F-E227-A345-A672-286B2CEC4DE6}" type="datetimeFigureOut">
              <a:rPr lang="en-US"/>
              <a:pPr/>
              <a:t>3/19/2019</a:t>
            </a:fld>
            <a:endParaRPr lang="en-US"/>
          </a:p>
        </p:txBody>
      </p:sp>
      <p:sp>
        <p:nvSpPr>
          <p:cNvPr id="5" name="Slide Number Placeholder 4"/>
          <p:cNvSpPr>
            <a:spLocks noGrp="1"/>
          </p:cNvSpPr>
          <p:nvPr>
            <p:ph type="sldNum" sz="quarter" idx="12"/>
          </p:nvPr>
        </p:nvSpPr>
        <p:spPr/>
        <p:txBody>
          <a:bodyPr/>
          <a:lstStyle/>
          <a:p>
            <a:fld id="{10537617-F04D-2D48-8B5D-62F0364B9B54}" type="slidenum">
              <a:rPr lang="en-US"/>
              <a:pPr/>
              <a:t>‹#›</a:t>
            </a:fld>
            <a:endParaRPr lang="en-US"/>
          </a:p>
        </p:txBody>
      </p:sp>
      <p:sp>
        <p:nvSpPr>
          <p:cNvPr id="7" name="Content Placeholder 6"/>
          <p:cNvSpPr>
            <a:spLocks noGrp="1"/>
          </p:cNvSpPr>
          <p:nvPr>
            <p:ph sz="quarter" idx="13"/>
          </p:nvPr>
        </p:nvSpPr>
        <p:spPr>
          <a:xfrm>
            <a:off x="1559299" y="3468274"/>
            <a:ext cx="7465198" cy="793750"/>
          </a:xfrm>
        </p:spPr>
        <p:txBody>
          <a:bodyPr/>
          <a:lstStyle>
            <a:lvl1pPr>
              <a:buFontTx/>
              <a:buNone/>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628573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5.xml"/><Relationship Id="rId5" Type="http://schemas.openxmlformats.org/officeDocument/2006/relationships/image" Target="../media/image1.emf"/><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QueensLogo_colour.ai"/>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39190" y="159025"/>
            <a:ext cx="1520966" cy="1107660"/>
          </a:xfrm>
          <a:prstGeom prst="rect">
            <a:avLst/>
          </a:prstGeom>
        </p:spPr>
      </p:pic>
      <p:sp>
        <p:nvSpPr>
          <p:cNvPr id="2" name="Title Placeholder 1"/>
          <p:cNvSpPr>
            <a:spLocks noGrp="1"/>
          </p:cNvSpPr>
          <p:nvPr>
            <p:ph type="title"/>
          </p:nvPr>
        </p:nvSpPr>
        <p:spPr>
          <a:xfrm>
            <a:off x="1561046" y="159025"/>
            <a:ext cx="8161857" cy="944387"/>
          </a:xfrm>
          <a:prstGeom prst="rect">
            <a:avLst/>
          </a:prstGeom>
        </p:spPr>
        <p:txBody>
          <a:bodyPr vert="horz" lIns="0" tIns="45720" rIns="91440" bIns="0" rtlCol="0" anchor="ctr">
            <a:normAutofit/>
          </a:bodyPr>
          <a:lstStyle/>
          <a:p>
            <a:r>
              <a:rPr lang="en-US" dirty="0"/>
              <a:t>Click to edit Master title style</a:t>
            </a:r>
          </a:p>
        </p:txBody>
      </p:sp>
      <p:sp>
        <p:nvSpPr>
          <p:cNvPr id="3" name="Text Placeholder 2"/>
          <p:cNvSpPr>
            <a:spLocks noGrp="1"/>
          </p:cNvSpPr>
          <p:nvPr>
            <p:ph type="body" idx="1"/>
          </p:nvPr>
        </p:nvSpPr>
        <p:spPr>
          <a:xfrm>
            <a:off x="1541908" y="1600201"/>
            <a:ext cx="9588118" cy="4308475"/>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88149" y="6495562"/>
            <a:ext cx="1212711" cy="365125"/>
          </a:xfrm>
          <a:prstGeom prst="rect">
            <a:avLst/>
          </a:prstGeom>
        </p:spPr>
        <p:txBody>
          <a:bodyPr vert="horz" lIns="0" tIns="0" rIns="0" bIns="0" rtlCol="0" anchor="t"/>
          <a:lstStyle>
            <a:lvl1pPr algn="l">
              <a:defRPr sz="1200">
                <a:solidFill>
                  <a:schemeClr val="tx1">
                    <a:tint val="75000"/>
                  </a:schemeClr>
                </a:solidFill>
              </a:defRPr>
            </a:lvl1pPr>
          </a:lstStyle>
          <a:p>
            <a:fld id="{2F6AE53F-E227-A345-A672-286B2CEC4DE6}" type="datetimeFigureOut">
              <a:rPr lang="en-US"/>
              <a:pPr/>
              <a:t>3/19/2019</a:t>
            </a:fld>
            <a:endParaRPr lang="en-US" dirty="0"/>
          </a:p>
        </p:txBody>
      </p:sp>
      <p:sp>
        <p:nvSpPr>
          <p:cNvPr id="6" name="Slide Number Placeholder 5"/>
          <p:cNvSpPr>
            <a:spLocks noGrp="1"/>
          </p:cNvSpPr>
          <p:nvPr>
            <p:ph type="sldNum" sz="quarter" idx="4"/>
          </p:nvPr>
        </p:nvSpPr>
        <p:spPr>
          <a:xfrm>
            <a:off x="1563994" y="6495562"/>
            <a:ext cx="746344" cy="365125"/>
          </a:xfrm>
          <a:prstGeom prst="rect">
            <a:avLst/>
          </a:prstGeom>
        </p:spPr>
        <p:txBody>
          <a:bodyPr vert="horz" lIns="0" tIns="0" rIns="0" bIns="0" rtlCol="0" anchor="t"/>
          <a:lstStyle>
            <a:lvl1pPr algn="l">
              <a:defRPr sz="1200">
                <a:solidFill>
                  <a:schemeClr val="tx1">
                    <a:tint val="75000"/>
                  </a:schemeClr>
                </a:solidFill>
              </a:defRPr>
            </a:lvl1pPr>
          </a:lstStyle>
          <a:p>
            <a:fld id="{10537617-F04D-2D48-8B5D-62F0364B9B54}" type="slidenum">
              <a:rPr lang="en-US" smtClean="0"/>
              <a:pPr/>
              <a:t>‹#›</a:t>
            </a:fld>
            <a:endParaRPr lang="en-US" dirty="0"/>
          </a:p>
        </p:txBody>
      </p:sp>
      <p:pic>
        <p:nvPicPr>
          <p:cNvPr id="11" name="Picture 10" descr="Library wordmark.eps.ai"/>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13270" y="6478102"/>
            <a:ext cx="3637788" cy="234696"/>
          </a:xfrm>
          <a:prstGeom prst="rect">
            <a:avLst/>
          </a:prstGeom>
        </p:spPr>
      </p:pic>
      <p:pic>
        <p:nvPicPr>
          <p:cNvPr id="10" name="Picture 9" descr="Library squares.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36405" y="-103628"/>
            <a:ext cx="1649367" cy="1529413"/>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700" r:id="rId2"/>
    <p:sldLayoutId id="2147483703" r:id="rId3"/>
    <p:sldLayoutId id="2147483709" r:id="rId4"/>
  </p:sldLayoutIdLst>
  <p:timing>
    <p:tnLst>
      <p:par>
        <p:cTn id="1" dur="indefinite" restart="never" nodeType="tmRoot"/>
      </p:par>
    </p:tnLst>
  </p:timing>
  <p:txStyles>
    <p:titleStyle>
      <a:lvl1pPr algn="l" defTabSz="457200" rtl="0" eaLnBrk="1" latinLnBrk="0" hangingPunct="1">
        <a:lnSpc>
          <a:spcPts val="2400"/>
        </a:lnSpc>
        <a:spcBef>
          <a:spcPct val="0"/>
        </a:spcBef>
        <a:buNone/>
        <a:defRPr sz="2400" b="1" kern="1200">
          <a:solidFill>
            <a:schemeClr val="tx1"/>
          </a:solidFill>
          <a:latin typeface="+mj-lt"/>
          <a:ea typeface="+mj-ea"/>
          <a:cs typeface="+mj-cs"/>
        </a:defRPr>
      </a:lvl1pPr>
    </p:titleStyle>
    <p:bodyStyle>
      <a:lvl1pPr marL="228600" indent="-228600" algn="l" defTabSz="457200" rtl="0" eaLnBrk="1" latinLnBrk="0" hangingPunct="1">
        <a:spcBef>
          <a:spcPct val="20000"/>
        </a:spcBef>
        <a:buFont typeface="Arial"/>
        <a:buChar char="•"/>
        <a:defRPr sz="2400" b="0" i="0" kern="1200">
          <a:solidFill>
            <a:schemeClr val="tx1"/>
          </a:solidFill>
          <a:latin typeface="Calibri"/>
          <a:ea typeface="+mn-ea"/>
          <a:cs typeface="Calibri"/>
        </a:defRPr>
      </a:lvl1pPr>
      <a:lvl2pPr marL="455613" indent="-227013" algn="l" defTabSz="457200" rtl="0" eaLnBrk="1" latinLnBrk="0" hangingPunct="1">
        <a:spcBef>
          <a:spcPct val="20000"/>
        </a:spcBef>
        <a:buFont typeface="Arial"/>
        <a:buChar char="–"/>
        <a:defRPr sz="2400" b="0" i="0" kern="1200">
          <a:solidFill>
            <a:schemeClr val="tx1"/>
          </a:solidFill>
          <a:latin typeface="Calibri"/>
          <a:ea typeface="+mn-ea"/>
          <a:cs typeface="Calibri"/>
        </a:defRPr>
      </a:lvl2pPr>
      <a:lvl3pPr marL="684213" indent="-228600" algn="l" defTabSz="457200" rtl="0" eaLnBrk="1" latinLnBrk="0" hangingPunct="1">
        <a:spcBef>
          <a:spcPct val="20000"/>
        </a:spcBef>
        <a:buFont typeface="Arial"/>
        <a:buChar char="•"/>
        <a:defRPr sz="2400" b="0" i="0" kern="1200">
          <a:solidFill>
            <a:schemeClr val="tx1"/>
          </a:solidFill>
          <a:latin typeface="Calibri"/>
          <a:ea typeface="+mn-ea"/>
          <a:cs typeface="Calibri"/>
        </a:defRPr>
      </a:lvl3pPr>
      <a:lvl4pPr marL="911225" indent="-227013" algn="l" defTabSz="457200" rtl="0" eaLnBrk="1" latinLnBrk="0" hangingPunct="1">
        <a:spcBef>
          <a:spcPct val="20000"/>
        </a:spcBef>
        <a:buFont typeface="Arial"/>
        <a:buChar char="–"/>
        <a:defRPr sz="2000" b="0" i="0" kern="1200">
          <a:solidFill>
            <a:schemeClr val="tx1"/>
          </a:solidFill>
          <a:latin typeface="Calibri"/>
          <a:ea typeface="+mn-ea"/>
          <a:cs typeface="Calibri"/>
        </a:defRPr>
      </a:lvl4pPr>
      <a:lvl5pPr marL="1139825" indent="-228600" algn="l" defTabSz="457200" rtl="0" eaLnBrk="1" latinLnBrk="0" hangingPunct="1">
        <a:spcBef>
          <a:spcPct val="20000"/>
        </a:spcBef>
        <a:buFont typeface="Arial"/>
        <a:buChar char="»"/>
        <a:defRPr sz="20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9299" y="2224154"/>
            <a:ext cx="9583794" cy="115515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1554975" y="3467653"/>
            <a:ext cx="9588118" cy="1358348"/>
          </a:xfrm>
          <a:prstGeom prst="rect">
            <a:avLst/>
          </a:prstGeom>
        </p:spPr>
        <p:txBody>
          <a:bodyPr vert="horz" lIns="0" tIns="0" rIns="0" bIns="0" rtlCol="0">
            <a:normAutofit/>
          </a:bodyPr>
          <a:lstStyle/>
          <a:p>
            <a:pPr lvl="0"/>
            <a:r>
              <a:rPr lang="en-US" dirty="0"/>
              <a:t>Click to edit Master text </a:t>
            </a:r>
            <a:r>
              <a:rPr lang="en-US" dirty="0" smtClean="0"/>
              <a:t>styles</a:t>
            </a:r>
            <a:endParaRPr lang="en-US" dirty="0"/>
          </a:p>
        </p:txBody>
      </p:sp>
      <p:sp>
        <p:nvSpPr>
          <p:cNvPr id="4" name="Date Placeholder 3"/>
          <p:cNvSpPr>
            <a:spLocks noGrp="1"/>
          </p:cNvSpPr>
          <p:nvPr>
            <p:ph type="dt" sz="half" idx="2"/>
          </p:nvPr>
        </p:nvSpPr>
        <p:spPr>
          <a:xfrm>
            <a:off x="2183454" y="6495562"/>
            <a:ext cx="1212711" cy="365125"/>
          </a:xfrm>
          <a:prstGeom prst="rect">
            <a:avLst/>
          </a:prstGeom>
        </p:spPr>
        <p:txBody>
          <a:bodyPr vert="horz" lIns="0" tIns="0" rIns="0" bIns="0" rtlCol="0" anchor="t"/>
          <a:lstStyle>
            <a:lvl1pPr algn="l">
              <a:defRPr sz="1200">
                <a:solidFill>
                  <a:schemeClr val="tx1">
                    <a:tint val="75000"/>
                  </a:schemeClr>
                </a:solidFill>
              </a:defRPr>
            </a:lvl1pPr>
          </a:lstStyle>
          <a:p>
            <a:fld id="{2F6AE53F-E227-A345-A672-286B2CEC4DE6}" type="datetimeFigureOut">
              <a:rPr lang="en-US"/>
              <a:pPr/>
              <a:t>3/19/2019</a:t>
            </a:fld>
            <a:endParaRPr lang="en-US" dirty="0"/>
          </a:p>
        </p:txBody>
      </p:sp>
      <p:sp>
        <p:nvSpPr>
          <p:cNvPr id="6" name="Slide Number Placeholder 5"/>
          <p:cNvSpPr>
            <a:spLocks noGrp="1"/>
          </p:cNvSpPr>
          <p:nvPr>
            <p:ph type="sldNum" sz="quarter" idx="4"/>
          </p:nvPr>
        </p:nvSpPr>
        <p:spPr>
          <a:xfrm>
            <a:off x="1559299" y="6495562"/>
            <a:ext cx="746344" cy="365125"/>
          </a:xfrm>
          <a:prstGeom prst="rect">
            <a:avLst/>
          </a:prstGeom>
        </p:spPr>
        <p:txBody>
          <a:bodyPr vert="horz" lIns="0" tIns="0" rIns="0" bIns="0" rtlCol="0" anchor="t"/>
          <a:lstStyle>
            <a:lvl1pPr algn="l">
              <a:defRPr sz="1200">
                <a:solidFill>
                  <a:schemeClr val="tx1">
                    <a:tint val="75000"/>
                  </a:schemeClr>
                </a:solidFill>
              </a:defRPr>
            </a:lvl1pPr>
          </a:lstStyle>
          <a:p>
            <a:fld id="{10537617-F04D-2D48-8B5D-62F0364B9B54}" type="slidenum">
              <a:rPr lang="en-US" smtClean="0"/>
              <a:pPr/>
              <a:t>‹#›</a:t>
            </a:fld>
            <a:endParaRPr lang="en-US" dirty="0"/>
          </a:p>
        </p:txBody>
      </p:sp>
      <p:pic>
        <p:nvPicPr>
          <p:cNvPr id="11" name="Picture 10" descr="Library wordmark.eps.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1455" y="536711"/>
            <a:ext cx="3637788" cy="234696"/>
          </a:xfrm>
          <a:prstGeom prst="rect">
            <a:avLst/>
          </a:prstGeom>
        </p:spPr>
      </p:pic>
      <p:pic>
        <p:nvPicPr>
          <p:cNvPr id="9" name="Picture 8" descr="Library squar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6405" y="-103628"/>
            <a:ext cx="1649367" cy="1529413"/>
          </a:xfrm>
          <a:prstGeom prst="rect">
            <a:avLst/>
          </a:prstGeom>
        </p:spPr>
      </p:pic>
      <p:pic>
        <p:nvPicPr>
          <p:cNvPr id="12" name="Picture 11" descr="QueensLogo_colour.ai"/>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9190" y="159025"/>
            <a:ext cx="1520966" cy="1107660"/>
          </a:xfrm>
          <a:prstGeom prst="rect">
            <a:avLst/>
          </a:prstGeom>
        </p:spPr>
      </p:pic>
    </p:spTree>
    <p:extLst>
      <p:ext uri="{BB962C8B-B14F-4D97-AF65-F5344CB8AC3E}">
        <p14:creationId xmlns:p14="http://schemas.microsoft.com/office/powerpoint/2010/main" val="1614591146"/>
      </p:ext>
    </p:extLst>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l" defTabSz="457200" rtl="0" eaLnBrk="1" latinLnBrk="0" hangingPunct="1">
        <a:lnSpc>
          <a:spcPts val="2400"/>
        </a:lnSpc>
        <a:spcBef>
          <a:spcPct val="0"/>
        </a:spcBef>
        <a:buNone/>
        <a:defRPr sz="4200" b="0" kern="1200">
          <a:solidFill>
            <a:schemeClr val="tx1"/>
          </a:solidFill>
          <a:latin typeface="Calibri"/>
          <a:ea typeface="+mj-ea"/>
          <a:cs typeface="Calibri"/>
        </a:defRPr>
      </a:lvl1pPr>
    </p:titleStyle>
    <p:bodyStyle>
      <a:lvl1pPr marL="0" indent="0" algn="l" defTabSz="457200" rtl="0" eaLnBrk="1" latinLnBrk="0" hangingPunct="1">
        <a:spcBef>
          <a:spcPct val="20000"/>
        </a:spcBef>
        <a:buFontTx/>
        <a:buNone/>
        <a:defRPr sz="2400" b="1" i="0" kern="1200">
          <a:solidFill>
            <a:schemeClr val="bg1">
              <a:lumMod val="50000"/>
            </a:schemeClr>
          </a:solidFill>
          <a:latin typeface="Calibri"/>
          <a:ea typeface="+mn-ea"/>
          <a:cs typeface="Calibri"/>
        </a:defRPr>
      </a:lvl1pPr>
      <a:lvl2pPr marL="228600" indent="0" algn="l" defTabSz="457200" rtl="0" eaLnBrk="1" latinLnBrk="0" hangingPunct="1">
        <a:spcBef>
          <a:spcPct val="20000"/>
        </a:spcBef>
        <a:buFontTx/>
        <a:buNone/>
        <a:defRPr sz="2400" b="1" i="0" kern="1200">
          <a:solidFill>
            <a:schemeClr val="bg1">
              <a:lumMod val="50000"/>
            </a:schemeClr>
          </a:solidFill>
          <a:latin typeface="Calibri"/>
          <a:ea typeface="+mn-ea"/>
          <a:cs typeface="Calibri"/>
        </a:defRPr>
      </a:lvl2pPr>
      <a:lvl3pPr marL="455613" indent="0" algn="l" defTabSz="457200" rtl="0" eaLnBrk="1" latinLnBrk="0" hangingPunct="1">
        <a:spcBef>
          <a:spcPct val="20000"/>
        </a:spcBef>
        <a:buFontTx/>
        <a:buNone/>
        <a:defRPr sz="2400" b="1" i="0" kern="1200">
          <a:solidFill>
            <a:schemeClr val="bg1">
              <a:lumMod val="50000"/>
            </a:schemeClr>
          </a:solidFill>
          <a:latin typeface="Calibri"/>
          <a:ea typeface="+mn-ea"/>
          <a:cs typeface="Calibri"/>
        </a:defRPr>
      </a:lvl3pPr>
      <a:lvl4pPr marL="684212" indent="0" algn="l" defTabSz="457200" rtl="0" eaLnBrk="1" latinLnBrk="0" hangingPunct="1">
        <a:spcBef>
          <a:spcPct val="20000"/>
        </a:spcBef>
        <a:buFontTx/>
        <a:buNone/>
        <a:defRPr sz="2400" b="1" i="0" kern="1200">
          <a:solidFill>
            <a:schemeClr val="bg1">
              <a:lumMod val="50000"/>
            </a:schemeClr>
          </a:solidFill>
          <a:latin typeface="Calibri"/>
          <a:ea typeface="+mn-ea"/>
          <a:cs typeface="Calibri"/>
        </a:defRPr>
      </a:lvl4pPr>
      <a:lvl5pPr marL="911225" indent="0" algn="l" defTabSz="457200" rtl="0" eaLnBrk="1" latinLnBrk="0" hangingPunct="1">
        <a:spcBef>
          <a:spcPct val="20000"/>
        </a:spcBef>
        <a:buFontTx/>
        <a:buNone/>
        <a:defRPr sz="2400" b="1" i="0" kern="1200">
          <a:solidFill>
            <a:schemeClr val="bg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nSpc>
                <a:spcPct val="100000"/>
              </a:lnSpc>
            </a:pPr>
            <a:r>
              <a:rPr lang="en-US" dirty="0" smtClean="0"/>
              <a:t>The Good, the Bad and The Ugly:</a:t>
            </a:r>
            <a:br>
              <a:rPr lang="en-US" dirty="0" smtClean="0"/>
            </a:br>
            <a:r>
              <a:rPr lang="en-US" dirty="0" smtClean="0"/>
              <a:t>Finding Quality Health Information Online</a:t>
            </a:r>
            <a:endParaRPr lang="en-US" dirty="0"/>
          </a:p>
        </p:txBody>
      </p:sp>
      <p:sp>
        <p:nvSpPr>
          <p:cNvPr id="6" name="Content Placeholder 5"/>
          <p:cNvSpPr>
            <a:spLocks noGrp="1"/>
          </p:cNvSpPr>
          <p:nvPr>
            <p:ph sz="quarter" idx="13"/>
          </p:nvPr>
        </p:nvSpPr>
        <p:spPr/>
        <p:txBody>
          <a:bodyPr>
            <a:normAutofit lnSpcReduction="10000"/>
          </a:bodyPr>
          <a:lstStyle/>
          <a:p>
            <a:r>
              <a:rPr lang="en-US" dirty="0" smtClean="0"/>
              <a:t>Amanda Ross-White, MLIS, AHIP</a:t>
            </a:r>
          </a:p>
          <a:p>
            <a:r>
              <a:rPr lang="en-US" dirty="0" smtClean="0"/>
              <a:t>March 20, 2019</a:t>
            </a:r>
            <a:endParaRPr lang="en-US" dirty="0"/>
          </a:p>
        </p:txBody>
      </p:sp>
    </p:spTree>
    <p:extLst>
      <p:ext uri="{BB962C8B-B14F-4D97-AF65-F5344CB8AC3E}">
        <p14:creationId xmlns:p14="http://schemas.microsoft.com/office/powerpoint/2010/main" val="1050094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smtClean="0">
                <a:solidFill>
                  <a:schemeClr val="accent1"/>
                </a:solidFill>
              </a:rPr>
              <a:t/>
            </a:r>
            <a:br>
              <a:rPr lang="en-US" sz="3600" b="0" dirty="0" smtClean="0">
                <a:solidFill>
                  <a:schemeClr val="accent1"/>
                </a:solidFill>
              </a:rPr>
            </a:br>
            <a:r>
              <a:rPr lang="en-US" sz="3600" b="0" dirty="0" smtClean="0">
                <a:solidFill>
                  <a:schemeClr val="accent1"/>
                </a:solidFill>
              </a:rPr>
              <a:t> </a:t>
            </a:r>
            <a:br>
              <a:rPr lang="en-US" sz="3600" b="0" dirty="0" smtClean="0">
                <a:solidFill>
                  <a:schemeClr val="accent1"/>
                </a:solidFill>
              </a:rPr>
            </a:br>
            <a:r>
              <a:rPr lang="en-US" sz="3600" b="0" dirty="0" smtClean="0">
                <a:solidFill>
                  <a:schemeClr val="accent1"/>
                </a:solidFill>
              </a:rPr>
              <a:t> </a:t>
            </a:r>
            <a:br>
              <a:rPr lang="en-US" sz="3600" b="0" dirty="0" smtClean="0">
                <a:solidFill>
                  <a:schemeClr val="accent1"/>
                </a:solidFill>
              </a:rPr>
            </a:br>
            <a:r>
              <a:rPr lang="en-US" sz="3600" dirty="0">
                <a:solidFill>
                  <a:schemeClr val="accent1"/>
                </a:solidFill>
              </a:rPr>
              <a:t>I - intellectual courage is needed</a:t>
            </a:r>
            <a:r>
              <a:rPr lang="en-US" sz="3600" b="0" dirty="0" smtClean="0">
                <a:solidFill>
                  <a:schemeClr val="accent1"/>
                </a:solidFill>
              </a:rPr>
              <a:t/>
            </a:r>
            <a:br>
              <a:rPr lang="en-US" sz="3600" b="0" dirty="0" smtClean="0">
                <a:solidFill>
                  <a:schemeClr val="accent1"/>
                </a:solidFill>
              </a:rPr>
            </a:br>
            <a:r>
              <a:rPr lang="en-US" sz="3600" b="0" dirty="0" smtClean="0">
                <a:solidFill>
                  <a:schemeClr val="accent1"/>
                </a:solidFill>
              </a:rPr>
              <a:t/>
            </a:r>
            <a:br>
              <a:rPr lang="en-US" sz="3600" b="0" dirty="0" smtClean="0">
                <a:solidFill>
                  <a:schemeClr val="accent1"/>
                </a:solidFill>
              </a:rPr>
            </a:br>
            <a:endParaRPr lang="en-US" sz="3600" dirty="0">
              <a:solidFill>
                <a:schemeClr val="accent1"/>
              </a:solidFill>
            </a:endParaRPr>
          </a:p>
        </p:txBody>
      </p:sp>
      <p:sp>
        <p:nvSpPr>
          <p:cNvPr id="3" name="Content Placeholder 2"/>
          <p:cNvSpPr>
            <a:spLocks noGrp="1"/>
          </p:cNvSpPr>
          <p:nvPr>
            <p:ph idx="1"/>
          </p:nvPr>
        </p:nvSpPr>
        <p:spPr>
          <a:xfrm>
            <a:off x="668740" y="1972101"/>
            <a:ext cx="10916993" cy="3934988"/>
          </a:xfrm>
        </p:spPr>
        <p:txBody>
          <a:bodyPr/>
          <a:lstStyle/>
          <a:p>
            <a:r>
              <a:rPr lang="en-US" dirty="0" smtClean="0"/>
              <a:t>Seek </a:t>
            </a:r>
            <a:r>
              <a:rPr lang="en-US" i="1" dirty="0"/>
              <a:t>authoritative</a:t>
            </a:r>
            <a:r>
              <a:rPr lang="en-US" dirty="0"/>
              <a:t> voices on the topic that may fall outside your comfort </a:t>
            </a:r>
            <a:r>
              <a:rPr lang="en-US" dirty="0" smtClean="0"/>
              <a:t>zone</a:t>
            </a:r>
            <a:endParaRPr lang="en-US" dirty="0"/>
          </a:p>
          <a:p>
            <a:r>
              <a:rPr lang="en-US" dirty="0" smtClean="0"/>
              <a:t>Identify </a:t>
            </a:r>
            <a:r>
              <a:rPr lang="en-US" i="1" dirty="0"/>
              <a:t>credible</a:t>
            </a:r>
            <a:r>
              <a:rPr lang="en-US" dirty="0"/>
              <a:t> materials for all of the viewpoints - yours and the additional you identified </a:t>
            </a:r>
          </a:p>
          <a:p>
            <a:r>
              <a:rPr lang="en-US" dirty="0" smtClean="0"/>
              <a:t>Reject </a:t>
            </a:r>
            <a:r>
              <a:rPr lang="en-US" dirty="0"/>
              <a:t>unsound arguments - have the courage to accept that not all viewpoints are valid </a:t>
            </a:r>
          </a:p>
          <a:p>
            <a:endParaRPr lang="en-US" dirty="0"/>
          </a:p>
        </p:txBody>
      </p:sp>
    </p:spTree>
    <p:extLst>
      <p:ext uri="{BB962C8B-B14F-4D97-AF65-F5344CB8AC3E}">
        <p14:creationId xmlns:p14="http://schemas.microsoft.com/office/powerpoint/2010/main" val="3852336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smtClean="0">
                <a:solidFill>
                  <a:schemeClr val="accent1"/>
                </a:solidFill>
              </a:rPr>
              <a:t/>
            </a:r>
            <a:br>
              <a:rPr lang="en-US" sz="3600" b="0" dirty="0" smtClean="0">
                <a:solidFill>
                  <a:schemeClr val="accent1"/>
                </a:solidFill>
              </a:rPr>
            </a:br>
            <a:r>
              <a:rPr lang="en-US" sz="3600" b="0" dirty="0" smtClean="0">
                <a:solidFill>
                  <a:schemeClr val="accent1"/>
                </a:solidFill>
              </a:rPr>
              <a:t> </a:t>
            </a:r>
            <a:br>
              <a:rPr lang="en-US" sz="3600" b="0" dirty="0" smtClean="0">
                <a:solidFill>
                  <a:schemeClr val="accent1"/>
                </a:solidFill>
              </a:rPr>
            </a:br>
            <a:r>
              <a:rPr lang="en-US" sz="3600" b="0" dirty="0" smtClean="0">
                <a:solidFill>
                  <a:schemeClr val="accent1"/>
                </a:solidFill>
              </a:rPr>
              <a:t> </a:t>
            </a:r>
            <a:br>
              <a:rPr lang="en-US" sz="3600" b="0" dirty="0" smtClean="0">
                <a:solidFill>
                  <a:schemeClr val="accent1"/>
                </a:solidFill>
              </a:rPr>
            </a:br>
            <a:r>
              <a:rPr lang="en-US" sz="3600" dirty="0">
                <a:solidFill>
                  <a:schemeClr val="accent1"/>
                </a:solidFill>
              </a:rPr>
              <a:t>A – authority</a:t>
            </a:r>
            <a:r>
              <a:rPr lang="en-US" sz="3600" b="0" dirty="0" smtClean="0">
                <a:solidFill>
                  <a:schemeClr val="accent1"/>
                </a:solidFill>
              </a:rPr>
              <a:t/>
            </a:r>
            <a:br>
              <a:rPr lang="en-US" sz="3600" b="0" dirty="0" smtClean="0">
                <a:solidFill>
                  <a:schemeClr val="accent1"/>
                </a:solidFill>
              </a:rPr>
            </a:br>
            <a:r>
              <a:rPr lang="en-US" sz="3600" b="0" dirty="0" smtClean="0">
                <a:solidFill>
                  <a:schemeClr val="accent1"/>
                </a:solidFill>
              </a:rPr>
              <a:t/>
            </a:r>
            <a:br>
              <a:rPr lang="en-US" sz="3600" b="0" dirty="0" smtClean="0">
                <a:solidFill>
                  <a:schemeClr val="accent1"/>
                </a:solidFill>
              </a:rPr>
            </a:br>
            <a:endParaRPr lang="en-US" sz="3600" dirty="0">
              <a:solidFill>
                <a:schemeClr val="accent1"/>
              </a:solidFill>
            </a:endParaRPr>
          </a:p>
        </p:txBody>
      </p:sp>
      <p:sp>
        <p:nvSpPr>
          <p:cNvPr id="3" name="Content Placeholder 2"/>
          <p:cNvSpPr>
            <a:spLocks noGrp="1"/>
          </p:cNvSpPr>
          <p:nvPr>
            <p:ph idx="1"/>
          </p:nvPr>
        </p:nvSpPr>
        <p:spPr/>
        <p:txBody>
          <a:bodyPr/>
          <a:lstStyle/>
          <a:p>
            <a:r>
              <a:rPr lang="en-US" dirty="0" smtClean="0"/>
              <a:t>Who </a:t>
            </a:r>
            <a:r>
              <a:rPr lang="en-US" dirty="0"/>
              <a:t>is the author (may be individual or organization) and/or publisher? </a:t>
            </a:r>
          </a:p>
          <a:p>
            <a:r>
              <a:rPr lang="en-US" dirty="0" smtClean="0"/>
              <a:t>What </a:t>
            </a:r>
            <a:r>
              <a:rPr lang="en-US" dirty="0"/>
              <a:t>are the credentials and affiliation or sponsorship of any named individuals or organizations? </a:t>
            </a:r>
          </a:p>
          <a:p>
            <a:r>
              <a:rPr lang="en-US" dirty="0" smtClean="0"/>
              <a:t>How </a:t>
            </a:r>
            <a:r>
              <a:rPr lang="en-US" dirty="0"/>
              <a:t>objective, reliable, and authoritative are they? </a:t>
            </a:r>
          </a:p>
          <a:p>
            <a:r>
              <a:rPr lang="en-US" dirty="0" smtClean="0"/>
              <a:t>Have </a:t>
            </a:r>
            <a:r>
              <a:rPr lang="en-US" dirty="0"/>
              <a:t>they written other articles or books? </a:t>
            </a:r>
          </a:p>
          <a:p>
            <a:r>
              <a:rPr lang="en-US" dirty="0" smtClean="0"/>
              <a:t>Do </a:t>
            </a:r>
            <a:r>
              <a:rPr lang="en-US" dirty="0"/>
              <a:t>they specialize in publishing certain topics or fields? </a:t>
            </a:r>
          </a:p>
          <a:p>
            <a:endParaRPr lang="en-US" dirty="0"/>
          </a:p>
        </p:txBody>
      </p:sp>
    </p:spTree>
    <p:extLst>
      <p:ext uri="{BB962C8B-B14F-4D97-AF65-F5344CB8AC3E}">
        <p14:creationId xmlns:p14="http://schemas.microsoft.com/office/powerpoint/2010/main" val="4169552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748" y="0"/>
            <a:ext cx="9763756" cy="6815023"/>
          </a:xfrm>
          <a:prstGeom prst="rect">
            <a:avLst/>
          </a:prstGeom>
        </p:spPr>
      </p:pic>
    </p:spTree>
    <p:extLst>
      <p:ext uri="{BB962C8B-B14F-4D97-AF65-F5344CB8AC3E}">
        <p14:creationId xmlns:p14="http://schemas.microsoft.com/office/powerpoint/2010/main" val="130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35" y="893927"/>
            <a:ext cx="12307260" cy="5021818"/>
          </a:xfrm>
          <a:prstGeom prst="rect">
            <a:avLst/>
          </a:prstGeom>
        </p:spPr>
      </p:pic>
    </p:spTree>
    <p:extLst>
      <p:ext uri="{BB962C8B-B14F-4D97-AF65-F5344CB8AC3E}">
        <p14:creationId xmlns:p14="http://schemas.microsoft.com/office/powerpoint/2010/main" val="2854610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07" y="0"/>
            <a:ext cx="11709780" cy="6883704"/>
          </a:xfrm>
          <a:prstGeom prst="rect">
            <a:avLst/>
          </a:prstGeom>
        </p:spPr>
      </p:pic>
    </p:spTree>
    <p:extLst>
      <p:ext uri="{BB962C8B-B14F-4D97-AF65-F5344CB8AC3E}">
        <p14:creationId xmlns:p14="http://schemas.microsoft.com/office/powerpoint/2010/main" val="1879005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26" y="188447"/>
            <a:ext cx="12828967" cy="6922035"/>
          </a:xfrm>
          <a:prstGeom prst="rect">
            <a:avLst/>
          </a:prstGeom>
        </p:spPr>
      </p:pic>
    </p:spTree>
    <p:extLst>
      <p:ext uri="{BB962C8B-B14F-4D97-AF65-F5344CB8AC3E}">
        <p14:creationId xmlns:p14="http://schemas.microsoft.com/office/powerpoint/2010/main" val="3448472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43"/>
            <a:ext cx="12188825" cy="6796714"/>
          </a:xfrm>
          <a:prstGeom prst="rect">
            <a:avLst/>
          </a:prstGeom>
        </p:spPr>
      </p:pic>
      <p:sp>
        <p:nvSpPr>
          <p:cNvPr id="3" name="Oval 2"/>
          <p:cNvSpPr/>
          <p:nvPr/>
        </p:nvSpPr>
        <p:spPr>
          <a:xfrm>
            <a:off x="4087504" y="2818263"/>
            <a:ext cx="1064526" cy="696036"/>
          </a:xfrm>
          <a:prstGeom prst="ellipse">
            <a:avLst/>
          </a:prstGeom>
          <a:noFill/>
          <a:ln w="539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143301" y="3295934"/>
            <a:ext cx="2893325" cy="1064526"/>
          </a:xfrm>
          <a:prstGeom prst="ellipse">
            <a:avLst/>
          </a:prstGeom>
          <a:noFill/>
          <a:ln w="476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20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613" y="47767"/>
            <a:ext cx="7583120" cy="6694227"/>
          </a:xfrm>
          <a:prstGeom prst="rect">
            <a:avLst/>
          </a:prstGeom>
        </p:spPr>
      </p:pic>
    </p:spTree>
    <p:extLst>
      <p:ext uri="{BB962C8B-B14F-4D97-AF65-F5344CB8AC3E}">
        <p14:creationId xmlns:p14="http://schemas.microsoft.com/office/powerpoint/2010/main" val="128698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smtClean="0">
                <a:solidFill>
                  <a:schemeClr val="accent1"/>
                </a:solidFill>
              </a:rPr>
              <a:t/>
            </a:r>
            <a:br>
              <a:rPr lang="en-US" sz="3600" b="0" dirty="0" smtClean="0">
                <a:solidFill>
                  <a:schemeClr val="accent1"/>
                </a:solidFill>
              </a:rPr>
            </a:br>
            <a:r>
              <a:rPr lang="en-US" sz="3600" b="0" dirty="0" smtClean="0">
                <a:solidFill>
                  <a:schemeClr val="accent1"/>
                </a:solidFill>
              </a:rPr>
              <a:t> </a:t>
            </a:r>
            <a:br>
              <a:rPr lang="en-US" sz="3600" b="0" dirty="0" smtClean="0">
                <a:solidFill>
                  <a:schemeClr val="accent1"/>
                </a:solidFill>
              </a:rPr>
            </a:br>
            <a:r>
              <a:rPr lang="en-US" sz="3600" b="0" dirty="0" smtClean="0">
                <a:solidFill>
                  <a:schemeClr val="accent1"/>
                </a:solidFill>
              </a:rPr>
              <a:t> </a:t>
            </a:r>
            <a:br>
              <a:rPr lang="en-US" sz="3600" b="0" dirty="0" smtClean="0">
                <a:solidFill>
                  <a:schemeClr val="accent1"/>
                </a:solidFill>
              </a:rPr>
            </a:br>
            <a:r>
              <a:rPr lang="en-US" sz="3600" dirty="0">
                <a:solidFill>
                  <a:schemeClr val="accent1"/>
                </a:solidFill>
              </a:rPr>
              <a:t>P – purpose/point of view of source</a:t>
            </a:r>
            <a:r>
              <a:rPr lang="en-US" sz="3600" b="0" dirty="0" smtClean="0">
                <a:solidFill>
                  <a:schemeClr val="accent1"/>
                </a:solidFill>
              </a:rPr>
              <a:t/>
            </a:r>
            <a:br>
              <a:rPr lang="en-US" sz="3600" b="0" dirty="0" smtClean="0">
                <a:solidFill>
                  <a:schemeClr val="accent1"/>
                </a:solidFill>
              </a:rPr>
            </a:br>
            <a:r>
              <a:rPr lang="en-US" sz="3600" b="0" dirty="0" smtClean="0">
                <a:solidFill>
                  <a:schemeClr val="accent1"/>
                </a:solidFill>
              </a:rPr>
              <a:t/>
            </a:r>
            <a:br>
              <a:rPr lang="en-US" sz="3600" b="0" dirty="0" smtClean="0">
                <a:solidFill>
                  <a:schemeClr val="accent1"/>
                </a:solidFill>
              </a:rPr>
            </a:br>
            <a:endParaRPr lang="en-US" sz="3600" dirty="0">
              <a:solidFill>
                <a:schemeClr val="accent1"/>
              </a:solidFill>
            </a:endParaRPr>
          </a:p>
        </p:txBody>
      </p:sp>
      <p:sp>
        <p:nvSpPr>
          <p:cNvPr id="3" name="Content Placeholder 2"/>
          <p:cNvSpPr>
            <a:spLocks noGrp="1"/>
          </p:cNvSpPr>
          <p:nvPr>
            <p:ph idx="1"/>
          </p:nvPr>
        </p:nvSpPr>
        <p:spPr>
          <a:xfrm>
            <a:off x="655093" y="1598614"/>
            <a:ext cx="10930640" cy="4308475"/>
          </a:xfrm>
        </p:spPr>
        <p:txBody>
          <a:bodyPr>
            <a:normAutofit fontScale="92500" lnSpcReduction="10000"/>
          </a:bodyPr>
          <a:lstStyle/>
          <a:p>
            <a:r>
              <a:rPr lang="en-US" dirty="0" smtClean="0"/>
              <a:t>Does </a:t>
            </a:r>
            <a:r>
              <a:rPr lang="en-US" dirty="0"/>
              <a:t>the author have an agenda beyond education or information? </a:t>
            </a:r>
          </a:p>
          <a:p>
            <a:r>
              <a:rPr lang="en-US" dirty="0" smtClean="0"/>
              <a:t>What </a:t>
            </a:r>
            <a:r>
              <a:rPr lang="en-US" dirty="0"/>
              <a:t>can be said about the content, context, style, structure, completeness and accuracy of the information provided by the source? </a:t>
            </a:r>
          </a:p>
          <a:p>
            <a:r>
              <a:rPr lang="en-US" dirty="0" smtClean="0"/>
              <a:t>Are </a:t>
            </a:r>
            <a:r>
              <a:rPr lang="en-US" dirty="0"/>
              <a:t>any conclusions offered? If so, based on what evidence and supported by what primary and secondary documentation? </a:t>
            </a:r>
          </a:p>
          <a:p>
            <a:r>
              <a:rPr lang="en-US" dirty="0" smtClean="0"/>
              <a:t>Are </a:t>
            </a:r>
            <a:r>
              <a:rPr lang="en-US" dirty="0"/>
              <a:t>diverse perspectives represented? </a:t>
            </a:r>
          </a:p>
          <a:p>
            <a:r>
              <a:rPr lang="en-US" dirty="0" smtClean="0"/>
              <a:t>Is </a:t>
            </a:r>
            <a:r>
              <a:rPr lang="en-US" dirty="0"/>
              <a:t>the content relevant to your information needs? </a:t>
            </a:r>
          </a:p>
          <a:p>
            <a:r>
              <a:rPr lang="en-US" dirty="0" smtClean="0"/>
              <a:t>Why </a:t>
            </a:r>
            <a:r>
              <a:rPr lang="en-US" dirty="0"/>
              <a:t>was the information provided by the source published? </a:t>
            </a:r>
          </a:p>
          <a:p>
            <a:r>
              <a:rPr lang="en-US" dirty="0" smtClean="0"/>
              <a:t>What </a:t>
            </a:r>
            <a:r>
              <a:rPr lang="en-US" dirty="0"/>
              <a:t>are the perspectives, opinions, assumptions and biases of whoever is responsible for this information? </a:t>
            </a:r>
          </a:p>
          <a:p>
            <a:r>
              <a:rPr lang="en-US" dirty="0" smtClean="0"/>
              <a:t>Who </a:t>
            </a:r>
            <a:r>
              <a:rPr lang="en-US" dirty="0"/>
              <a:t>is the intended audience? </a:t>
            </a:r>
          </a:p>
          <a:p>
            <a:r>
              <a:rPr lang="en-US" dirty="0" smtClean="0"/>
              <a:t>Is </a:t>
            </a:r>
            <a:r>
              <a:rPr lang="en-US" dirty="0"/>
              <a:t>anything being sold? </a:t>
            </a:r>
          </a:p>
          <a:p>
            <a:endParaRPr lang="en-US" dirty="0"/>
          </a:p>
        </p:txBody>
      </p:sp>
    </p:spTree>
    <p:extLst>
      <p:ext uri="{BB962C8B-B14F-4D97-AF65-F5344CB8AC3E}">
        <p14:creationId xmlns:p14="http://schemas.microsoft.com/office/powerpoint/2010/main" val="3790648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6498"/>
            <a:ext cx="12398991" cy="5059248"/>
          </a:xfrm>
          <a:prstGeom prst="rect">
            <a:avLst/>
          </a:prstGeom>
        </p:spPr>
      </p:pic>
    </p:spTree>
    <p:extLst>
      <p:ext uri="{BB962C8B-B14F-4D97-AF65-F5344CB8AC3E}">
        <p14:creationId xmlns:p14="http://schemas.microsoft.com/office/powerpoint/2010/main" val="484388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solidFill>
                  <a:schemeClr val="accent1"/>
                </a:solidFill>
              </a:rPr>
              <a:t>A little bit about me…</a:t>
            </a:r>
            <a:endParaRPr lang="en-US" sz="3600" dirty="0">
              <a:solidFill>
                <a:schemeClr val="accent1"/>
              </a:solidFill>
            </a:endParaRPr>
          </a:p>
        </p:txBody>
      </p:sp>
      <p:sp>
        <p:nvSpPr>
          <p:cNvPr id="5" name="Content Placeholder 4"/>
          <p:cNvSpPr>
            <a:spLocks noGrp="1"/>
          </p:cNvSpPr>
          <p:nvPr>
            <p:ph idx="1"/>
          </p:nvPr>
        </p:nvSpPr>
        <p:spPr>
          <a:xfrm>
            <a:off x="641445" y="1598614"/>
            <a:ext cx="5950424" cy="4308475"/>
          </a:xfrm>
        </p:spPr>
        <p:txBody>
          <a:bodyPr/>
          <a:lstStyle/>
          <a:p>
            <a:r>
              <a:rPr lang="en-US" dirty="0" smtClean="0"/>
              <a:t>Librarian at Queen’s University since 2004</a:t>
            </a:r>
          </a:p>
          <a:p>
            <a:r>
              <a:rPr lang="en-US" dirty="0" smtClean="0"/>
              <a:t>Previously at Brampton Public Library, Georgetown Public Library (Washington DC), and the Globe and Mail</a:t>
            </a:r>
          </a:p>
          <a:p>
            <a:r>
              <a:rPr lang="en-US" dirty="0" smtClean="0"/>
              <a:t>Member of the Academy of Health Information Professionals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201" y="1598614"/>
            <a:ext cx="4385480" cy="3289110"/>
          </a:xfrm>
          <a:prstGeom prst="rect">
            <a:avLst/>
          </a:prstGeom>
        </p:spPr>
      </p:pic>
    </p:spTree>
    <p:extLst>
      <p:ext uri="{BB962C8B-B14F-4D97-AF65-F5344CB8AC3E}">
        <p14:creationId xmlns:p14="http://schemas.microsoft.com/office/powerpoint/2010/main" val="465319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942" y="0"/>
            <a:ext cx="9734939" cy="6858000"/>
          </a:xfrm>
          <a:prstGeom prst="rect">
            <a:avLst/>
          </a:prstGeom>
        </p:spPr>
      </p:pic>
    </p:spTree>
    <p:extLst>
      <p:ext uri="{BB962C8B-B14F-4D97-AF65-F5344CB8AC3E}">
        <p14:creationId xmlns:p14="http://schemas.microsoft.com/office/powerpoint/2010/main" val="2147712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6812"/>
            <a:ext cx="5411337" cy="67133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698" y="1008853"/>
            <a:ext cx="9246669" cy="4525313"/>
          </a:xfrm>
          <a:prstGeom prst="rect">
            <a:avLst/>
          </a:prstGeom>
        </p:spPr>
      </p:pic>
      <p:sp>
        <p:nvSpPr>
          <p:cNvPr id="6" name="Right Arrow 5"/>
          <p:cNvSpPr/>
          <p:nvPr/>
        </p:nvSpPr>
        <p:spPr>
          <a:xfrm rot="19839959">
            <a:off x="1126513" y="3705367"/>
            <a:ext cx="1310185" cy="17059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6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57" y="266131"/>
            <a:ext cx="12097868" cy="6373658"/>
          </a:xfrm>
          <a:prstGeom prst="rect">
            <a:avLst/>
          </a:prstGeom>
        </p:spPr>
      </p:pic>
      <p:sp>
        <p:nvSpPr>
          <p:cNvPr id="3" name="Right Arrow 2"/>
          <p:cNvSpPr/>
          <p:nvPr/>
        </p:nvSpPr>
        <p:spPr>
          <a:xfrm>
            <a:off x="6837529" y="1637732"/>
            <a:ext cx="2122226" cy="23542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25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solidFill>
                  <a:schemeClr val="accent1"/>
                </a:solidFill>
              </a:rPr>
              <a:t/>
            </a:r>
            <a:br>
              <a:rPr lang="en-US" sz="3600" b="0" dirty="0">
                <a:solidFill>
                  <a:schemeClr val="accent1"/>
                </a:solidFill>
              </a:rPr>
            </a:br>
            <a:r>
              <a:rPr lang="en-US" sz="3600" b="0" dirty="0">
                <a:solidFill>
                  <a:schemeClr val="accent1"/>
                </a:solidFill>
              </a:rPr>
              <a:t> </a:t>
            </a:r>
            <a:br>
              <a:rPr lang="en-US" sz="3600" b="0" dirty="0">
                <a:solidFill>
                  <a:schemeClr val="accent1"/>
                </a:solidFill>
              </a:rPr>
            </a:br>
            <a:r>
              <a:rPr lang="en-US" sz="3600" dirty="0">
                <a:solidFill>
                  <a:schemeClr val="accent1"/>
                </a:solidFill>
              </a:rPr>
              <a:t>P – publisher</a:t>
            </a:r>
            <a:r>
              <a:rPr lang="en-US" sz="3600" b="0" dirty="0">
                <a:solidFill>
                  <a:schemeClr val="accent1"/>
                </a:solidFill>
              </a:rPr>
              <a:t/>
            </a:r>
            <a:br>
              <a:rPr lang="en-US" sz="3600" b="0" dirty="0">
                <a:solidFill>
                  <a:schemeClr val="accent1"/>
                </a:solidFill>
              </a:rPr>
            </a:br>
            <a:r>
              <a:rPr lang="en-US" sz="3600" b="0" dirty="0">
                <a:solidFill>
                  <a:schemeClr val="accent1"/>
                </a:solidFill>
              </a:rPr>
              <a:t/>
            </a:r>
            <a:br>
              <a:rPr lang="en-US" sz="3600" b="0" dirty="0">
                <a:solidFill>
                  <a:schemeClr val="accent1"/>
                </a:solidFill>
              </a:rPr>
            </a:br>
            <a:endParaRPr lang="en-US" sz="3600" dirty="0">
              <a:solidFill>
                <a:schemeClr val="accent1"/>
              </a:solidFill>
            </a:endParaRPr>
          </a:p>
        </p:txBody>
      </p:sp>
      <p:sp>
        <p:nvSpPr>
          <p:cNvPr id="3" name="Content Placeholder 2"/>
          <p:cNvSpPr>
            <a:spLocks noGrp="1"/>
          </p:cNvSpPr>
          <p:nvPr>
            <p:ph idx="1"/>
          </p:nvPr>
        </p:nvSpPr>
        <p:spPr/>
        <p:txBody>
          <a:bodyPr>
            <a:normAutofit/>
          </a:bodyPr>
          <a:lstStyle/>
          <a:p>
            <a:r>
              <a:rPr lang="en-US" dirty="0" smtClean="0"/>
              <a:t>Does </a:t>
            </a:r>
            <a:r>
              <a:rPr lang="en-US" dirty="0"/>
              <a:t>the publisher have an agenda? </a:t>
            </a:r>
          </a:p>
          <a:p>
            <a:r>
              <a:rPr lang="en-US" dirty="0" smtClean="0"/>
              <a:t>When </a:t>
            </a:r>
            <a:r>
              <a:rPr lang="en-US" dirty="0"/>
              <a:t>was the information published? </a:t>
            </a:r>
          </a:p>
          <a:p>
            <a:r>
              <a:rPr lang="en-US" dirty="0" smtClean="0"/>
              <a:t>Is </a:t>
            </a:r>
            <a:r>
              <a:rPr lang="en-US" dirty="0"/>
              <a:t>the information provided by the source in its original form or has it been revised to reflect changes in knowledge? </a:t>
            </a:r>
          </a:p>
          <a:p>
            <a:r>
              <a:rPr lang="en-US" dirty="0" smtClean="0"/>
              <a:t>Has </a:t>
            </a:r>
            <a:r>
              <a:rPr lang="en-US" dirty="0"/>
              <a:t>the publisher published other works? </a:t>
            </a:r>
          </a:p>
          <a:p>
            <a:r>
              <a:rPr lang="en-US" dirty="0" smtClean="0"/>
              <a:t>Is </a:t>
            </a:r>
            <a:r>
              <a:rPr lang="en-US" dirty="0"/>
              <a:t>this information timely and is it updated regularly? </a:t>
            </a:r>
          </a:p>
          <a:p>
            <a:r>
              <a:rPr lang="en-US" dirty="0" smtClean="0"/>
              <a:t>Is </a:t>
            </a:r>
            <a:r>
              <a:rPr lang="en-US" dirty="0"/>
              <a:t>the publisher scholarly (university press, scholarly associations)? Commercial? Government agency? Self (“vanity”) press? </a:t>
            </a:r>
          </a:p>
          <a:p>
            <a:endParaRPr lang="en-US" dirty="0"/>
          </a:p>
        </p:txBody>
      </p:sp>
    </p:spTree>
    <p:extLst>
      <p:ext uri="{BB962C8B-B14F-4D97-AF65-F5344CB8AC3E}">
        <p14:creationId xmlns:p14="http://schemas.microsoft.com/office/powerpoint/2010/main" val="1787924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942" y="0"/>
            <a:ext cx="9734939" cy="6858000"/>
          </a:xfrm>
          <a:prstGeom prst="rect">
            <a:avLst/>
          </a:prstGeom>
        </p:spPr>
      </p:pic>
    </p:spTree>
    <p:extLst>
      <p:ext uri="{BB962C8B-B14F-4D97-AF65-F5344CB8AC3E}">
        <p14:creationId xmlns:p14="http://schemas.microsoft.com/office/powerpoint/2010/main" val="4090256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67" y="184245"/>
            <a:ext cx="12015230" cy="6442081"/>
          </a:xfrm>
          <a:prstGeom prst="rect">
            <a:avLst/>
          </a:prstGeom>
        </p:spPr>
      </p:pic>
    </p:spTree>
    <p:extLst>
      <p:ext uri="{BB962C8B-B14F-4D97-AF65-F5344CB8AC3E}">
        <p14:creationId xmlns:p14="http://schemas.microsoft.com/office/powerpoint/2010/main" val="67691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43"/>
            <a:ext cx="12188825" cy="6796714"/>
          </a:xfrm>
          <a:prstGeom prst="rect">
            <a:avLst/>
          </a:prstGeom>
        </p:spPr>
      </p:pic>
      <p:sp>
        <p:nvSpPr>
          <p:cNvPr id="4" name="Oval 3"/>
          <p:cNvSpPr/>
          <p:nvPr/>
        </p:nvSpPr>
        <p:spPr>
          <a:xfrm>
            <a:off x="-143301" y="1719618"/>
            <a:ext cx="2893325" cy="5227092"/>
          </a:xfrm>
          <a:prstGeom prst="ellipse">
            <a:avLst/>
          </a:prstGeom>
          <a:noFill/>
          <a:ln w="476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8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1"/>
                </a:solidFill>
              </a:rPr>
              <a:t/>
            </a:r>
            <a:br>
              <a:rPr lang="en-US" sz="3600" dirty="0">
                <a:solidFill>
                  <a:schemeClr val="accent1"/>
                </a:solidFill>
              </a:rPr>
            </a:br>
            <a:r>
              <a:rPr lang="en-US" sz="3600" dirty="0">
                <a:solidFill>
                  <a:schemeClr val="accent1"/>
                </a:solidFill>
              </a:rPr>
              <a:t> </a:t>
            </a:r>
            <a:br>
              <a:rPr lang="en-US" sz="3600" dirty="0">
                <a:solidFill>
                  <a:schemeClr val="accent1"/>
                </a:solidFill>
              </a:rPr>
            </a:br>
            <a:r>
              <a:rPr lang="en-US" sz="3600" dirty="0">
                <a:solidFill>
                  <a:schemeClr val="accent1"/>
                </a:solidFill>
              </a:rPr>
              <a:t>L – list of resources</a:t>
            </a:r>
            <a:br>
              <a:rPr lang="en-US" sz="3600" dirty="0">
                <a:solidFill>
                  <a:schemeClr val="accent1"/>
                </a:solidFill>
              </a:rPr>
            </a:br>
            <a:r>
              <a:rPr lang="en-US" sz="3600" dirty="0">
                <a:solidFill>
                  <a:schemeClr val="accent1"/>
                </a:solidFill>
              </a:rPr>
              <a:t/>
            </a:r>
            <a:br>
              <a:rPr lang="en-US" sz="3600" dirty="0">
                <a:solidFill>
                  <a:schemeClr val="accent1"/>
                </a:solidFill>
              </a:rPr>
            </a:br>
            <a:endParaRPr lang="en-US" sz="3600" dirty="0">
              <a:solidFill>
                <a:schemeClr val="accent1"/>
              </a:solidFill>
            </a:endParaRPr>
          </a:p>
        </p:txBody>
      </p:sp>
      <p:sp>
        <p:nvSpPr>
          <p:cNvPr id="3" name="Content Placeholder 2"/>
          <p:cNvSpPr>
            <a:spLocks noGrp="1"/>
          </p:cNvSpPr>
          <p:nvPr>
            <p:ph idx="1"/>
          </p:nvPr>
        </p:nvSpPr>
        <p:spPr/>
        <p:txBody>
          <a:bodyPr/>
          <a:lstStyle/>
          <a:p>
            <a:r>
              <a:rPr lang="en-US" dirty="0" smtClean="0"/>
              <a:t>Where </a:t>
            </a:r>
            <a:r>
              <a:rPr lang="en-US" dirty="0"/>
              <a:t>else can the information provided by the source be found? </a:t>
            </a:r>
          </a:p>
          <a:p>
            <a:r>
              <a:rPr lang="en-US" dirty="0" smtClean="0"/>
              <a:t>Is </a:t>
            </a:r>
            <a:r>
              <a:rPr lang="en-US" dirty="0"/>
              <a:t>this information authentic? </a:t>
            </a:r>
          </a:p>
          <a:p>
            <a:r>
              <a:rPr lang="en-US" dirty="0" smtClean="0"/>
              <a:t>Is </a:t>
            </a:r>
            <a:r>
              <a:rPr lang="en-US" dirty="0"/>
              <a:t>this information unique or has it been copied? </a:t>
            </a:r>
          </a:p>
          <a:p>
            <a:endParaRPr lang="en-US" dirty="0"/>
          </a:p>
        </p:txBody>
      </p:sp>
    </p:spTree>
    <p:extLst>
      <p:ext uri="{BB962C8B-B14F-4D97-AF65-F5344CB8AC3E}">
        <p14:creationId xmlns:p14="http://schemas.microsoft.com/office/powerpoint/2010/main" val="2593788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6812"/>
            <a:ext cx="5411337" cy="67133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698" y="1008853"/>
            <a:ext cx="9246669" cy="4525313"/>
          </a:xfrm>
          <a:prstGeom prst="rect">
            <a:avLst/>
          </a:prstGeom>
        </p:spPr>
      </p:pic>
      <p:sp>
        <p:nvSpPr>
          <p:cNvPr id="6" name="Right Arrow 5"/>
          <p:cNvSpPr/>
          <p:nvPr/>
        </p:nvSpPr>
        <p:spPr>
          <a:xfrm rot="19839959">
            <a:off x="1126513" y="3705367"/>
            <a:ext cx="1310185" cy="17059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59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94" y="-54592"/>
            <a:ext cx="11238932" cy="6772773"/>
          </a:xfrm>
          <a:prstGeom prst="rect">
            <a:avLst/>
          </a:prstGeom>
        </p:spPr>
      </p:pic>
    </p:spTree>
    <p:extLst>
      <p:ext uri="{BB962C8B-B14F-4D97-AF65-F5344CB8AC3E}">
        <p14:creationId xmlns:p14="http://schemas.microsoft.com/office/powerpoint/2010/main" val="3187860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solidFill>
              </a:rPr>
              <a:t>Paging Dr. Google</a:t>
            </a:r>
            <a:endParaRPr lang="en-US" sz="3200" dirty="0">
              <a:solidFill>
                <a:schemeClr val="accent1"/>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7609" y="631218"/>
            <a:ext cx="3506456" cy="1196213"/>
          </a:xfrm>
        </p:spPr>
      </p:pic>
      <p:sp>
        <p:nvSpPr>
          <p:cNvPr id="7" name="TextBox 6"/>
          <p:cNvSpPr txBox="1"/>
          <p:nvPr/>
        </p:nvSpPr>
        <p:spPr>
          <a:xfrm>
            <a:off x="1132610" y="2140527"/>
            <a:ext cx="10422082"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Over half of people visiting ER have Googled symptoms prior to coming to the 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Over half of people visiting ER have Googled information about health care providers (</a:t>
            </a:r>
            <a:r>
              <a:rPr lang="en-US" sz="2400" dirty="0" err="1" smtClean="0"/>
              <a:t>eg</a:t>
            </a:r>
            <a:r>
              <a:rPr lang="en-US" sz="2400" dirty="0" smtClean="0"/>
              <a:t>. location of nearest hospital)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One quarter of people Googled information about treatment or management of an illness prior to visiting the ER</a:t>
            </a:r>
            <a:endParaRPr lang="en-US" sz="2400" dirty="0"/>
          </a:p>
        </p:txBody>
      </p:sp>
      <p:sp>
        <p:nvSpPr>
          <p:cNvPr id="8" name="TextBox 7"/>
          <p:cNvSpPr txBox="1"/>
          <p:nvPr/>
        </p:nvSpPr>
        <p:spPr>
          <a:xfrm>
            <a:off x="187037" y="5943600"/>
            <a:ext cx="7595754" cy="738664"/>
          </a:xfrm>
          <a:prstGeom prst="rect">
            <a:avLst/>
          </a:prstGeom>
          <a:noFill/>
        </p:spPr>
        <p:txBody>
          <a:bodyPr wrap="square" rtlCol="0">
            <a:spAutoFit/>
          </a:bodyPr>
          <a:lstStyle/>
          <a:p>
            <a:r>
              <a:rPr lang="en-US" sz="1400" dirty="0"/>
              <a:t>Asch JM, Asch DA, Klinger EV</a:t>
            </a:r>
            <a:r>
              <a:rPr lang="en-US" sz="1400" i="1" dirty="0"/>
              <a:t>, et </a:t>
            </a:r>
            <a:r>
              <a:rPr lang="en-US" sz="1400" i="1" dirty="0" smtClean="0"/>
              <a:t>al. </a:t>
            </a:r>
            <a:r>
              <a:rPr lang="en-US" sz="1400" dirty="0" smtClean="0"/>
              <a:t>Google </a:t>
            </a:r>
            <a:r>
              <a:rPr lang="en-US" sz="1400" dirty="0"/>
              <a:t>search histories of patients presenting to an emergency department: an observational </a:t>
            </a:r>
            <a:r>
              <a:rPr lang="en-US" sz="1400" dirty="0" smtClean="0"/>
              <a:t>study. </a:t>
            </a:r>
            <a:r>
              <a:rPr lang="en-US" sz="1400" i="1" dirty="0" smtClean="0"/>
              <a:t>BMJ </a:t>
            </a:r>
            <a:r>
              <a:rPr lang="en-US" sz="1400" i="1" dirty="0"/>
              <a:t>Open </a:t>
            </a:r>
            <a:r>
              <a:rPr lang="en-US" sz="1400" dirty="0"/>
              <a:t>2019;</a:t>
            </a:r>
            <a:r>
              <a:rPr lang="en-US" sz="1400" b="1" dirty="0"/>
              <a:t>9:</a:t>
            </a:r>
            <a:r>
              <a:rPr lang="en-US" sz="1400" dirty="0"/>
              <a:t>e024791. </a:t>
            </a:r>
            <a:r>
              <a:rPr lang="en-US" sz="1400" dirty="0" err="1"/>
              <a:t>doi</a:t>
            </a:r>
            <a:r>
              <a:rPr lang="en-US" sz="1400" dirty="0"/>
              <a:t>: 10.1136/bmjopen-2018-024791</a:t>
            </a:r>
          </a:p>
          <a:p>
            <a:endParaRPr lang="en-US" sz="1400" dirty="0"/>
          </a:p>
        </p:txBody>
      </p:sp>
    </p:spTree>
    <p:extLst>
      <p:ext uri="{BB962C8B-B14F-4D97-AF65-F5344CB8AC3E}">
        <p14:creationId xmlns:p14="http://schemas.microsoft.com/office/powerpoint/2010/main" val="3334977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340" y="-82689"/>
            <a:ext cx="7710985" cy="6940689"/>
          </a:xfrm>
          <a:prstGeom prst="rect">
            <a:avLst/>
          </a:prstGeom>
        </p:spPr>
      </p:pic>
    </p:spTree>
    <p:extLst>
      <p:ext uri="{BB962C8B-B14F-4D97-AF65-F5344CB8AC3E}">
        <p14:creationId xmlns:p14="http://schemas.microsoft.com/office/powerpoint/2010/main" val="29836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2" y="429903"/>
            <a:ext cx="12228394" cy="6114197"/>
          </a:xfrm>
          <a:prstGeom prst="rect">
            <a:avLst/>
          </a:prstGeom>
        </p:spPr>
      </p:pic>
    </p:spTree>
    <p:extLst>
      <p:ext uri="{BB962C8B-B14F-4D97-AF65-F5344CB8AC3E}">
        <p14:creationId xmlns:p14="http://schemas.microsoft.com/office/powerpoint/2010/main" val="3037784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1"/>
                </a:solidFill>
              </a:rPr>
              <a:t/>
            </a:r>
            <a:br>
              <a:rPr lang="en-US" sz="3600" dirty="0">
                <a:solidFill>
                  <a:schemeClr val="accent1"/>
                </a:solidFill>
              </a:rPr>
            </a:br>
            <a:r>
              <a:rPr lang="en-US" sz="3600" dirty="0">
                <a:solidFill>
                  <a:schemeClr val="accent1"/>
                </a:solidFill>
              </a:rPr>
              <a:t> </a:t>
            </a:r>
            <a:br>
              <a:rPr lang="en-US" sz="3600" dirty="0">
                <a:solidFill>
                  <a:schemeClr val="accent1"/>
                </a:solidFill>
              </a:rPr>
            </a:br>
            <a:r>
              <a:rPr lang="en-US" sz="3600" dirty="0">
                <a:solidFill>
                  <a:schemeClr val="accent1"/>
                </a:solidFill>
              </a:rPr>
              <a:t>Y – year of publication</a:t>
            </a:r>
            <a:br>
              <a:rPr lang="en-US" sz="3600" dirty="0">
                <a:solidFill>
                  <a:schemeClr val="accent1"/>
                </a:solidFill>
              </a:rPr>
            </a:br>
            <a:r>
              <a:rPr lang="en-US" sz="3600" dirty="0">
                <a:solidFill>
                  <a:schemeClr val="accent1"/>
                </a:solidFill>
              </a:rPr>
              <a:t/>
            </a:r>
            <a:br>
              <a:rPr lang="en-US" sz="3600" dirty="0">
                <a:solidFill>
                  <a:schemeClr val="accent1"/>
                </a:solidFill>
              </a:rPr>
            </a:br>
            <a:endParaRPr lang="en-US" sz="3600" dirty="0">
              <a:solidFill>
                <a:schemeClr val="accent1"/>
              </a:solidFill>
            </a:endParaRPr>
          </a:p>
        </p:txBody>
      </p:sp>
      <p:sp>
        <p:nvSpPr>
          <p:cNvPr id="3" name="Content Placeholder 2"/>
          <p:cNvSpPr>
            <a:spLocks noGrp="1"/>
          </p:cNvSpPr>
          <p:nvPr>
            <p:ph idx="1"/>
          </p:nvPr>
        </p:nvSpPr>
        <p:spPr>
          <a:xfrm>
            <a:off x="607326" y="1985749"/>
            <a:ext cx="10978408" cy="3921340"/>
          </a:xfrm>
        </p:spPr>
        <p:txBody>
          <a:bodyPr/>
          <a:lstStyle/>
          <a:p>
            <a:r>
              <a:rPr lang="en-US" dirty="0" smtClean="0"/>
              <a:t>What </a:t>
            </a:r>
            <a:r>
              <a:rPr lang="en-US" dirty="0"/>
              <a:t>makes information “current” or relevant? </a:t>
            </a:r>
          </a:p>
          <a:p>
            <a:r>
              <a:rPr lang="en-US" dirty="0" smtClean="0"/>
              <a:t>Is </a:t>
            </a:r>
            <a:r>
              <a:rPr lang="en-US" dirty="0"/>
              <a:t>this information current? Can you find more current or relevant information? </a:t>
            </a:r>
          </a:p>
          <a:p>
            <a:r>
              <a:rPr lang="en-US" dirty="0" smtClean="0"/>
              <a:t>Is </a:t>
            </a:r>
            <a:r>
              <a:rPr lang="en-US" dirty="0"/>
              <a:t>the cited information current? Make sure work is not based on outdated research, statistics, data, etc. </a:t>
            </a:r>
          </a:p>
          <a:p>
            <a:r>
              <a:rPr lang="en-US" dirty="0" smtClean="0"/>
              <a:t>Is </a:t>
            </a:r>
            <a:r>
              <a:rPr lang="en-US" dirty="0"/>
              <a:t>the information routinely updated? </a:t>
            </a:r>
          </a:p>
          <a:p>
            <a:endParaRPr lang="en-US" dirty="0"/>
          </a:p>
        </p:txBody>
      </p:sp>
    </p:spTree>
    <p:extLst>
      <p:ext uri="{BB962C8B-B14F-4D97-AF65-F5344CB8AC3E}">
        <p14:creationId xmlns:p14="http://schemas.microsoft.com/office/powerpoint/2010/main" val="31162041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054" y="-64933"/>
            <a:ext cx="9928746" cy="6868894"/>
          </a:xfrm>
          <a:prstGeom prst="rect">
            <a:avLst/>
          </a:prstGeom>
        </p:spPr>
      </p:pic>
    </p:spTree>
    <p:extLst>
      <p:ext uri="{BB962C8B-B14F-4D97-AF65-F5344CB8AC3E}">
        <p14:creationId xmlns:p14="http://schemas.microsoft.com/office/powerpoint/2010/main" val="817499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796714"/>
          </a:xfrm>
          <a:prstGeom prst="rect">
            <a:avLst/>
          </a:prstGeom>
        </p:spPr>
      </p:pic>
    </p:spTree>
    <p:extLst>
      <p:ext uri="{BB962C8B-B14F-4D97-AF65-F5344CB8AC3E}">
        <p14:creationId xmlns:p14="http://schemas.microsoft.com/office/powerpoint/2010/main" val="183383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1"/>
                </a:solidFill>
              </a:rPr>
              <a:t/>
            </a:r>
            <a:br>
              <a:rPr lang="en-US" sz="3600" dirty="0">
                <a:solidFill>
                  <a:schemeClr val="accent1"/>
                </a:solidFill>
              </a:rPr>
            </a:br>
            <a:r>
              <a:rPr lang="en-US" sz="3600" dirty="0">
                <a:solidFill>
                  <a:schemeClr val="accent1"/>
                </a:solidFill>
              </a:rPr>
              <a:t> </a:t>
            </a:r>
            <a:br>
              <a:rPr lang="en-US" sz="3600" dirty="0">
                <a:solidFill>
                  <a:schemeClr val="accent1"/>
                </a:solidFill>
              </a:rPr>
            </a:br>
            <a:r>
              <a:rPr lang="en-US" sz="3600" dirty="0" smtClean="0">
                <a:solidFill>
                  <a:schemeClr val="accent1"/>
                </a:solidFill>
              </a:rPr>
              <a:t>Handouts</a:t>
            </a:r>
            <a:r>
              <a:rPr lang="en-US" sz="3600" dirty="0">
                <a:solidFill>
                  <a:schemeClr val="accent1"/>
                </a:solidFill>
              </a:rPr>
              <a:t/>
            </a:r>
            <a:br>
              <a:rPr lang="en-US" sz="3600" dirty="0">
                <a:solidFill>
                  <a:schemeClr val="accent1"/>
                </a:solidFill>
              </a:rPr>
            </a:br>
            <a:r>
              <a:rPr lang="en-US" sz="3600" dirty="0">
                <a:solidFill>
                  <a:schemeClr val="accent1"/>
                </a:solidFill>
              </a:rPr>
              <a:t/>
            </a:r>
            <a:br>
              <a:rPr lang="en-US" sz="3600" dirty="0">
                <a:solidFill>
                  <a:schemeClr val="accent1"/>
                </a:solidFill>
              </a:rPr>
            </a:br>
            <a:endParaRPr lang="en-US" sz="3600" dirty="0">
              <a:solidFill>
                <a:schemeClr val="accent1"/>
              </a:solidFill>
            </a:endParaRPr>
          </a:p>
        </p:txBody>
      </p:sp>
      <p:sp>
        <p:nvSpPr>
          <p:cNvPr id="3" name="Content Placeholder 2"/>
          <p:cNvSpPr>
            <a:spLocks noGrp="1"/>
          </p:cNvSpPr>
          <p:nvPr>
            <p:ph idx="1"/>
          </p:nvPr>
        </p:nvSpPr>
        <p:spPr/>
        <p:txBody>
          <a:bodyPr/>
          <a:lstStyle/>
          <a:p>
            <a:r>
              <a:rPr lang="en-US" dirty="0" smtClean="0"/>
              <a:t>Recommended Resources</a:t>
            </a:r>
          </a:p>
          <a:p>
            <a:r>
              <a:rPr lang="en-US" dirty="0" smtClean="0"/>
              <a:t>IF I APPLY – questions to ask when evaluating information</a:t>
            </a:r>
            <a:endParaRPr lang="en-US" dirty="0"/>
          </a:p>
          <a:p>
            <a:endParaRPr lang="en-US" dirty="0"/>
          </a:p>
        </p:txBody>
      </p:sp>
    </p:spTree>
    <p:extLst>
      <p:ext uri="{BB962C8B-B14F-4D97-AF65-F5344CB8AC3E}">
        <p14:creationId xmlns:p14="http://schemas.microsoft.com/office/powerpoint/2010/main" val="3472295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rPr>
              <a:t>Misinformation is serious</a:t>
            </a:r>
            <a:endParaRPr lang="en-US" sz="3600" dirty="0">
              <a:solidFill>
                <a:schemeClr val="accent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816" y="1308327"/>
            <a:ext cx="7712547" cy="43084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584" y="2946399"/>
            <a:ext cx="5853026" cy="33640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4362" y="407670"/>
            <a:ext cx="8420100" cy="6042660"/>
          </a:xfrm>
          <a:prstGeom prst="rect">
            <a:avLst/>
          </a:prstGeom>
        </p:spPr>
      </p:pic>
    </p:spTree>
    <p:extLst>
      <p:ext uri="{BB962C8B-B14F-4D97-AF65-F5344CB8AC3E}">
        <p14:creationId xmlns:p14="http://schemas.microsoft.com/office/powerpoint/2010/main" val="175964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472" y="1371600"/>
            <a:ext cx="7421880" cy="41148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5616" y="1657531"/>
            <a:ext cx="3124200" cy="2506980"/>
          </a:xfrm>
        </p:spPr>
      </p:pic>
      <p:sp>
        <p:nvSpPr>
          <p:cNvPr id="2" name="Title 1"/>
          <p:cNvSpPr>
            <a:spLocks noGrp="1"/>
          </p:cNvSpPr>
          <p:nvPr>
            <p:ph type="title"/>
          </p:nvPr>
        </p:nvSpPr>
        <p:spPr/>
        <p:txBody>
          <a:bodyPr/>
          <a:lstStyle/>
          <a:p>
            <a:r>
              <a:rPr lang="en-US" dirty="0" smtClean="0">
                <a:solidFill>
                  <a:schemeClr val="accent1"/>
                </a:solidFill>
              </a:rPr>
              <a:t>But not all information is trustworthy!</a:t>
            </a:r>
            <a:endParaRPr lang="en-US" dirty="0">
              <a:solidFill>
                <a:schemeClr val="accent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716" y="3429000"/>
            <a:ext cx="9144000" cy="2316480"/>
          </a:xfrm>
          <a:prstGeom prst="rect">
            <a:avLst/>
          </a:prstGeom>
        </p:spPr>
      </p:pic>
    </p:spTree>
    <p:extLst>
      <p:ext uri="{BB962C8B-B14F-4D97-AF65-F5344CB8AC3E}">
        <p14:creationId xmlns:p14="http://schemas.microsoft.com/office/powerpoint/2010/main" val="185608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rPr>
              <a:t>IF I APPLY</a:t>
            </a:r>
            <a:endParaRPr lang="en-US" sz="3600" dirty="0">
              <a:solidFill>
                <a:schemeClr val="accent1"/>
              </a:solidFill>
            </a:endParaRPr>
          </a:p>
        </p:txBody>
      </p:sp>
      <p:sp>
        <p:nvSpPr>
          <p:cNvPr id="3" name="Content Placeholder 2"/>
          <p:cNvSpPr>
            <a:spLocks noGrp="1"/>
          </p:cNvSpPr>
          <p:nvPr>
            <p:ph idx="1"/>
          </p:nvPr>
        </p:nvSpPr>
        <p:spPr>
          <a:xfrm>
            <a:off x="2264229" y="1335314"/>
            <a:ext cx="9321504" cy="4571775"/>
          </a:xfrm>
        </p:spPr>
        <p:txBody>
          <a:bodyPr>
            <a:noAutofit/>
          </a:bodyPr>
          <a:lstStyle/>
          <a:p>
            <a:pPr marL="0" indent="0">
              <a:buNone/>
            </a:pPr>
            <a:r>
              <a:rPr lang="en-US" sz="2800" b="1" dirty="0"/>
              <a:t>I</a:t>
            </a:r>
            <a:r>
              <a:rPr lang="en-US" sz="2800" dirty="0"/>
              <a:t>dentify </a:t>
            </a:r>
            <a:r>
              <a:rPr lang="en-US" sz="2800" dirty="0" smtClean="0"/>
              <a:t>emotions</a:t>
            </a:r>
          </a:p>
          <a:p>
            <a:pPr marL="0" indent="0">
              <a:buNone/>
            </a:pPr>
            <a:r>
              <a:rPr lang="en-US" sz="2800" b="1" dirty="0" smtClean="0"/>
              <a:t>F</a:t>
            </a:r>
            <a:r>
              <a:rPr lang="en-US" sz="2800" dirty="0" smtClean="0"/>
              <a:t>ind sources </a:t>
            </a:r>
          </a:p>
          <a:p>
            <a:pPr marL="0" indent="0">
              <a:buNone/>
            </a:pPr>
            <a:r>
              <a:rPr lang="en-US" sz="2800" b="1" dirty="0" smtClean="0"/>
              <a:t>I</a:t>
            </a:r>
            <a:r>
              <a:rPr lang="en-US" sz="2800" dirty="0" smtClean="0"/>
              <a:t>ntellectual </a:t>
            </a:r>
            <a:r>
              <a:rPr lang="en-US" sz="2800" dirty="0"/>
              <a:t>courage </a:t>
            </a:r>
            <a:endParaRPr lang="en-US" sz="2800" dirty="0" smtClean="0"/>
          </a:p>
          <a:p>
            <a:pPr marL="0" indent="0">
              <a:buNone/>
            </a:pPr>
            <a:endParaRPr lang="en-US" sz="2800" b="1" dirty="0"/>
          </a:p>
          <a:p>
            <a:pPr marL="0" indent="0">
              <a:buNone/>
            </a:pPr>
            <a:r>
              <a:rPr lang="en-US" sz="2800" b="1" dirty="0" smtClean="0"/>
              <a:t>A</a:t>
            </a:r>
            <a:r>
              <a:rPr lang="en-US" sz="2800" dirty="0" smtClean="0"/>
              <a:t>uthority</a:t>
            </a:r>
            <a:endParaRPr lang="en-US" sz="2800" dirty="0"/>
          </a:p>
          <a:p>
            <a:pPr marL="0" indent="0">
              <a:buNone/>
            </a:pPr>
            <a:r>
              <a:rPr lang="en-US" sz="2800" b="1" dirty="0" smtClean="0"/>
              <a:t>P</a:t>
            </a:r>
            <a:r>
              <a:rPr lang="en-US" sz="2800" dirty="0" smtClean="0"/>
              <a:t>urpose/Point </a:t>
            </a:r>
            <a:r>
              <a:rPr lang="en-US" sz="2800" dirty="0"/>
              <a:t>of view.</a:t>
            </a:r>
          </a:p>
          <a:p>
            <a:pPr marL="0" indent="0">
              <a:buNone/>
            </a:pPr>
            <a:r>
              <a:rPr lang="en-US" sz="2800" b="1" dirty="0" smtClean="0"/>
              <a:t>P</a:t>
            </a:r>
            <a:r>
              <a:rPr lang="en-US" sz="2800" dirty="0" smtClean="0"/>
              <a:t>ublisher</a:t>
            </a:r>
            <a:r>
              <a:rPr lang="en-US" sz="2800" dirty="0"/>
              <a:t>. </a:t>
            </a:r>
          </a:p>
          <a:p>
            <a:pPr marL="0" indent="0">
              <a:buNone/>
            </a:pPr>
            <a:r>
              <a:rPr lang="en-US" sz="2800" b="1" dirty="0" smtClean="0"/>
              <a:t>L</a:t>
            </a:r>
            <a:r>
              <a:rPr lang="en-US" sz="2800" dirty="0" smtClean="0"/>
              <a:t>ist </a:t>
            </a:r>
            <a:r>
              <a:rPr lang="en-US" sz="2800" dirty="0"/>
              <a:t>of </a:t>
            </a:r>
            <a:r>
              <a:rPr lang="en-US" sz="2800" dirty="0" smtClean="0"/>
              <a:t>sources</a:t>
            </a:r>
          </a:p>
          <a:p>
            <a:pPr marL="0" indent="0">
              <a:buNone/>
            </a:pPr>
            <a:r>
              <a:rPr lang="en-US" sz="2800" b="1" dirty="0" smtClean="0"/>
              <a:t>Y</a:t>
            </a:r>
            <a:r>
              <a:rPr lang="en-US" sz="2800" dirty="0" smtClean="0"/>
              <a:t>ear </a:t>
            </a:r>
            <a:r>
              <a:rPr lang="en-US" sz="2800" dirty="0"/>
              <a:t>of publication</a:t>
            </a:r>
            <a:r>
              <a:rPr lang="en-US" sz="2800" dirty="0" smtClean="0"/>
              <a:t>.</a:t>
            </a:r>
            <a:endParaRPr lang="en-US" sz="2800" dirty="0"/>
          </a:p>
        </p:txBody>
      </p:sp>
      <p:sp>
        <p:nvSpPr>
          <p:cNvPr id="4" name="Rounded Rectangle 3"/>
          <p:cNvSpPr/>
          <p:nvPr/>
        </p:nvSpPr>
        <p:spPr>
          <a:xfrm>
            <a:off x="6328229" y="1524000"/>
            <a:ext cx="3744685" cy="1016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Personal</a:t>
            </a:r>
            <a:endParaRPr lang="en-US" sz="2800" dirty="0"/>
          </a:p>
        </p:txBody>
      </p:sp>
      <p:sp>
        <p:nvSpPr>
          <p:cNvPr id="5" name="Rounded Rectangle 4"/>
          <p:cNvSpPr/>
          <p:nvPr/>
        </p:nvSpPr>
        <p:spPr>
          <a:xfrm>
            <a:off x="6328229" y="3643086"/>
            <a:ext cx="3744685" cy="1625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Source</a:t>
            </a:r>
            <a:endParaRPr lang="en-US" sz="2800" dirty="0"/>
          </a:p>
        </p:txBody>
      </p:sp>
    </p:spTree>
    <p:extLst>
      <p:ext uri="{BB962C8B-B14F-4D97-AF65-F5344CB8AC3E}">
        <p14:creationId xmlns:p14="http://schemas.microsoft.com/office/powerpoint/2010/main" val="1255471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rPr>
              <a:t>This is real life!</a:t>
            </a:r>
            <a:endParaRPr lang="en-US" sz="3600" dirty="0">
              <a:solidFill>
                <a:schemeClr val="accent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090" y="1103412"/>
            <a:ext cx="3836081" cy="51147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12" y="5106851"/>
            <a:ext cx="5867400" cy="85344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5587" y="2285999"/>
            <a:ext cx="3169703" cy="1502229"/>
          </a:xfrm>
          <a:prstGeom prst="rect">
            <a:avLst/>
          </a:prstGeom>
        </p:spPr>
      </p:pic>
    </p:spTree>
    <p:extLst>
      <p:ext uri="{BB962C8B-B14F-4D97-AF65-F5344CB8AC3E}">
        <p14:creationId xmlns:p14="http://schemas.microsoft.com/office/powerpoint/2010/main" val="94978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solidFill>
                  <a:schemeClr val="accent1"/>
                </a:solidFill>
              </a:rPr>
              <a:t/>
            </a:r>
            <a:br>
              <a:rPr lang="en-US" sz="3600" b="0" dirty="0">
                <a:solidFill>
                  <a:schemeClr val="accent1"/>
                </a:solidFill>
              </a:rPr>
            </a:br>
            <a:r>
              <a:rPr lang="en-US" sz="3600" b="0" dirty="0">
                <a:solidFill>
                  <a:schemeClr val="accent1"/>
                </a:solidFill>
              </a:rPr>
              <a:t> </a:t>
            </a:r>
            <a:br>
              <a:rPr lang="en-US" sz="3600" b="0" dirty="0">
                <a:solidFill>
                  <a:schemeClr val="accent1"/>
                </a:solidFill>
              </a:rPr>
            </a:br>
            <a:r>
              <a:rPr lang="en-US" sz="3600" b="0" dirty="0">
                <a:solidFill>
                  <a:schemeClr val="accent1"/>
                </a:solidFill>
              </a:rPr>
              <a:t> </a:t>
            </a:r>
            <a:br>
              <a:rPr lang="en-US" sz="3600" b="0" dirty="0">
                <a:solidFill>
                  <a:schemeClr val="accent1"/>
                </a:solidFill>
              </a:rPr>
            </a:br>
            <a:r>
              <a:rPr lang="en-US" sz="3600" dirty="0">
                <a:solidFill>
                  <a:schemeClr val="accent1"/>
                </a:solidFill>
              </a:rPr>
              <a:t>I – identify emotions attached to a topic </a:t>
            </a:r>
            <a:r>
              <a:rPr lang="en-US" sz="3600" b="0" dirty="0">
                <a:solidFill>
                  <a:schemeClr val="accent1"/>
                </a:solidFill>
              </a:rPr>
              <a:t/>
            </a:r>
            <a:br>
              <a:rPr lang="en-US" sz="3600" b="0" dirty="0">
                <a:solidFill>
                  <a:schemeClr val="accent1"/>
                </a:solidFill>
              </a:rPr>
            </a:br>
            <a:r>
              <a:rPr lang="en-US" sz="3600" b="0" dirty="0">
                <a:solidFill>
                  <a:schemeClr val="accent1"/>
                </a:solidFill>
              </a:rPr>
              <a:t/>
            </a:r>
            <a:br>
              <a:rPr lang="en-US" sz="3600" b="0" dirty="0">
                <a:solidFill>
                  <a:schemeClr val="accent1"/>
                </a:solidFill>
              </a:rPr>
            </a:br>
            <a:endParaRPr lang="en-US" sz="3600" dirty="0">
              <a:solidFill>
                <a:schemeClr val="accent1"/>
              </a:solidFill>
            </a:endParaRPr>
          </a:p>
        </p:txBody>
      </p:sp>
      <p:sp>
        <p:nvSpPr>
          <p:cNvPr id="3" name="Content Placeholder 2"/>
          <p:cNvSpPr>
            <a:spLocks noGrp="1"/>
          </p:cNvSpPr>
          <p:nvPr>
            <p:ph idx="1"/>
          </p:nvPr>
        </p:nvSpPr>
        <p:spPr/>
        <p:txBody>
          <a:bodyPr/>
          <a:lstStyle/>
          <a:p>
            <a:r>
              <a:rPr lang="en-US" dirty="0" smtClean="0"/>
              <a:t>What </a:t>
            </a:r>
            <a:r>
              <a:rPr lang="en-US" dirty="0"/>
              <a:t>are your honest opinions </a:t>
            </a:r>
            <a:r>
              <a:rPr lang="en-US" dirty="0" smtClean="0"/>
              <a:t>about this topic? </a:t>
            </a:r>
            <a:endParaRPr lang="en-US" dirty="0"/>
          </a:p>
          <a:p>
            <a:r>
              <a:rPr lang="en-US" dirty="0" smtClean="0"/>
              <a:t>We all have biases. What are your </a:t>
            </a:r>
            <a:r>
              <a:rPr lang="en-US" dirty="0"/>
              <a:t>internal biases? </a:t>
            </a:r>
          </a:p>
          <a:p>
            <a:pPr marL="0" indent="0">
              <a:buNone/>
            </a:pPr>
            <a:endParaRPr lang="en-US" dirty="0"/>
          </a:p>
        </p:txBody>
      </p:sp>
    </p:spTree>
    <p:extLst>
      <p:ext uri="{BB962C8B-B14F-4D97-AF65-F5344CB8AC3E}">
        <p14:creationId xmlns:p14="http://schemas.microsoft.com/office/powerpoint/2010/main" val="318265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smtClean="0">
                <a:solidFill>
                  <a:schemeClr val="accent1"/>
                </a:solidFill>
              </a:rPr>
              <a:t/>
            </a:r>
            <a:br>
              <a:rPr lang="en-US" sz="3600" b="0" dirty="0" smtClean="0">
                <a:solidFill>
                  <a:schemeClr val="accent1"/>
                </a:solidFill>
              </a:rPr>
            </a:br>
            <a:r>
              <a:rPr lang="en-US" sz="3600" b="0" dirty="0" smtClean="0">
                <a:solidFill>
                  <a:schemeClr val="accent1"/>
                </a:solidFill>
              </a:rPr>
              <a:t> </a:t>
            </a:r>
            <a:br>
              <a:rPr lang="en-US" sz="3600" b="0" dirty="0" smtClean="0">
                <a:solidFill>
                  <a:schemeClr val="accent1"/>
                </a:solidFill>
              </a:rPr>
            </a:br>
            <a:r>
              <a:rPr lang="en-US" sz="3600" b="0" dirty="0" smtClean="0">
                <a:solidFill>
                  <a:schemeClr val="accent1"/>
                </a:solidFill>
              </a:rPr>
              <a:t> </a:t>
            </a:r>
            <a:br>
              <a:rPr lang="en-US" sz="3600" b="0" dirty="0" smtClean="0">
                <a:solidFill>
                  <a:schemeClr val="accent1"/>
                </a:solidFill>
              </a:rPr>
            </a:br>
            <a:r>
              <a:rPr lang="en-US" sz="3600" dirty="0">
                <a:solidFill>
                  <a:schemeClr val="accent1"/>
                </a:solidFill>
              </a:rPr>
              <a:t>F - find unbiased reference sources</a:t>
            </a:r>
            <a:r>
              <a:rPr lang="en-US" sz="3600" b="0" dirty="0" smtClean="0">
                <a:solidFill>
                  <a:schemeClr val="accent1"/>
                </a:solidFill>
              </a:rPr>
              <a:t/>
            </a:r>
            <a:br>
              <a:rPr lang="en-US" sz="3600" b="0" dirty="0" smtClean="0">
                <a:solidFill>
                  <a:schemeClr val="accent1"/>
                </a:solidFill>
              </a:rPr>
            </a:br>
            <a:r>
              <a:rPr lang="en-US" sz="3600" b="0" dirty="0" smtClean="0">
                <a:solidFill>
                  <a:schemeClr val="accent1"/>
                </a:solidFill>
              </a:rPr>
              <a:t/>
            </a:r>
            <a:br>
              <a:rPr lang="en-US" sz="3600" b="0" dirty="0" smtClean="0">
                <a:solidFill>
                  <a:schemeClr val="accent1"/>
                </a:solidFill>
              </a:rPr>
            </a:br>
            <a:endParaRPr lang="en-US" sz="3600" dirty="0">
              <a:solidFill>
                <a:schemeClr val="accent1"/>
              </a:solidFill>
            </a:endParaRPr>
          </a:p>
        </p:txBody>
      </p:sp>
      <p:sp>
        <p:nvSpPr>
          <p:cNvPr id="3" name="Content Placeholder 2"/>
          <p:cNvSpPr>
            <a:spLocks noGrp="1"/>
          </p:cNvSpPr>
          <p:nvPr>
            <p:ph idx="1"/>
          </p:nvPr>
        </p:nvSpPr>
        <p:spPr/>
        <p:txBody>
          <a:bodyPr/>
          <a:lstStyle/>
          <a:p>
            <a:r>
              <a:rPr lang="en-US" dirty="0" smtClean="0"/>
              <a:t>Looks for an informative </a:t>
            </a:r>
            <a:r>
              <a:rPr lang="en-US" dirty="0"/>
              <a:t>overview of the topic </a:t>
            </a:r>
          </a:p>
          <a:p>
            <a:r>
              <a:rPr lang="en-US" dirty="0" smtClean="0"/>
              <a:t>Search </a:t>
            </a:r>
            <a:r>
              <a:rPr lang="en-US" dirty="0"/>
              <a:t>for information in: encyclopedias, wikis, dictionaries, etc.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26" y="1682561"/>
            <a:ext cx="10058400" cy="4224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916" y="159025"/>
            <a:ext cx="9733619" cy="6754761"/>
          </a:xfrm>
          <a:prstGeom prst="rect">
            <a:avLst/>
          </a:prstGeom>
        </p:spPr>
      </p:pic>
    </p:spTree>
    <p:extLst>
      <p:ext uri="{BB962C8B-B14F-4D97-AF65-F5344CB8AC3E}">
        <p14:creationId xmlns:p14="http://schemas.microsoft.com/office/powerpoint/2010/main" val="262047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gular slide">
  <a:themeElements>
    <a:clrScheme name="Queen's triclour">
      <a:dk1>
        <a:sysClr val="windowText" lastClr="000000"/>
      </a:dk1>
      <a:lt1>
        <a:sysClr val="window" lastClr="FFFFFF"/>
      </a:lt1>
      <a:dk2>
        <a:srgbClr val="061D38"/>
      </a:dk2>
      <a:lt2>
        <a:srgbClr val="FFFFFF"/>
      </a:lt2>
      <a:accent1>
        <a:srgbClr val="910A29"/>
      </a:accent1>
      <a:accent2>
        <a:srgbClr val="F1AB1F"/>
      </a:accent2>
      <a:accent3>
        <a:srgbClr val="061D38"/>
      </a:accent3>
      <a:accent4>
        <a:srgbClr val="CDCDCD"/>
      </a:accent4>
      <a:accent5>
        <a:srgbClr val="7E7E7E"/>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a:themeElements>
    <a:clrScheme name="Queen's triclour">
      <a:dk1>
        <a:sysClr val="windowText" lastClr="000000"/>
      </a:dk1>
      <a:lt1>
        <a:sysClr val="window" lastClr="FFFFFF"/>
      </a:lt1>
      <a:dk2>
        <a:srgbClr val="061D38"/>
      </a:dk2>
      <a:lt2>
        <a:srgbClr val="FFFFFF"/>
      </a:lt2>
      <a:accent1>
        <a:srgbClr val="910A29"/>
      </a:accent1>
      <a:accent2>
        <a:srgbClr val="F1AB1F"/>
      </a:accent2>
      <a:accent3>
        <a:srgbClr val="061D38"/>
      </a:accent3>
      <a:accent4>
        <a:srgbClr val="CDCDCD"/>
      </a:accent4>
      <a:accent5>
        <a:srgbClr val="7E7E7E"/>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606</TotalTime>
  <Words>1853</Words>
  <Application>Microsoft Office PowerPoint</Application>
  <PresentationFormat>Custom</PresentationFormat>
  <Paragraphs>171</Paragraphs>
  <Slides>35</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35</vt:i4>
      </vt:variant>
    </vt:vector>
  </HeadingPairs>
  <TitlesOfParts>
    <vt:vector size="39" baseType="lpstr">
      <vt:lpstr>Arial</vt:lpstr>
      <vt:lpstr>Calibri</vt:lpstr>
      <vt:lpstr>regular slide</vt:lpstr>
      <vt:lpstr>title slide</vt:lpstr>
      <vt:lpstr>The Good, the Bad and The Ugly: Finding Quality Health Information Online</vt:lpstr>
      <vt:lpstr>A little bit about me…</vt:lpstr>
      <vt:lpstr>Paging Dr. Google</vt:lpstr>
      <vt:lpstr>Misinformation is serious</vt:lpstr>
      <vt:lpstr>But not all information is trustworthy!</vt:lpstr>
      <vt:lpstr>IF I APPLY</vt:lpstr>
      <vt:lpstr>This is real life!</vt:lpstr>
      <vt:lpstr>     I – identify emotions attached to a topic   </vt:lpstr>
      <vt:lpstr>     F - find unbiased reference sources  </vt:lpstr>
      <vt:lpstr>     I - intellectual courage is needed  </vt:lpstr>
      <vt:lpstr>     A – authority  </vt:lpstr>
      <vt:lpstr>PowerPoint Presentation</vt:lpstr>
      <vt:lpstr>PowerPoint Presentation</vt:lpstr>
      <vt:lpstr>PowerPoint Presentation</vt:lpstr>
      <vt:lpstr>PowerPoint Presentation</vt:lpstr>
      <vt:lpstr>PowerPoint Presentation</vt:lpstr>
      <vt:lpstr>PowerPoint Presentation</vt:lpstr>
      <vt:lpstr>     P – purpose/point of view of source  </vt:lpstr>
      <vt:lpstr>PowerPoint Presentation</vt:lpstr>
      <vt:lpstr>PowerPoint Presentation</vt:lpstr>
      <vt:lpstr>PowerPoint Presentation</vt:lpstr>
      <vt:lpstr>PowerPoint Presentation</vt:lpstr>
      <vt:lpstr>   P – publisher  </vt:lpstr>
      <vt:lpstr>PowerPoint Presentation</vt:lpstr>
      <vt:lpstr>PowerPoint Presentation</vt:lpstr>
      <vt:lpstr>PowerPoint Presentation</vt:lpstr>
      <vt:lpstr>   L – list of resources  </vt:lpstr>
      <vt:lpstr>PowerPoint Presentation</vt:lpstr>
      <vt:lpstr>PowerPoint Presentation</vt:lpstr>
      <vt:lpstr>PowerPoint Presentation</vt:lpstr>
      <vt:lpstr>PowerPoint Presentation</vt:lpstr>
      <vt:lpstr>   Y – year of publication  </vt:lpstr>
      <vt:lpstr>PowerPoint Presentation</vt:lpstr>
      <vt:lpstr>PowerPoint Presentation</vt:lpstr>
      <vt:lpstr>   Handouts  </vt:lpstr>
    </vt:vector>
  </TitlesOfParts>
  <Company>Queen's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Harris</dc:creator>
  <cp:lastModifiedBy>Amanda Ross-White</cp:lastModifiedBy>
  <cp:revision>61</cp:revision>
  <dcterms:created xsi:type="dcterms:W3CDTF">2011-07-05T18:52:53Z</dcterms:created>
  <dcterms:modified xsi:type="dcterms:W3CDTF">2019-03-19T14:47:27Z</dcterms:modified>
</cp:coreProperties>
</file>