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handoutMasterIdLst>
    <p:handoutMasterId r:id="rId42"/>
  </p:handoutMasterIdLst>
  <p:sldIdLst>
    <p:sldId id="257" r:id="rId2"/>
    <p:sldId id="263" r:id="rId3"/>
    <p:sldId id="288" r:id="rId4"/>
    <p:sldId id="262" r:id="rId5"/>
    <p:sldId id="265" r:id="rId6"/>
    <p:sldId id="289" r:id="rId7"/>
    <p:sldId id="290" r:id="rId8"/>
    <p:sldId id="264" r:id="rId9"/>
    <p:sldId id="291" r:id="rId10"/>
    <p:sldId id="280" r:id="rId11"/>
    <p:sldId id="268" r:id="rId12"/>
    <p:sldId id="267" r:id="rId13"/>
    <p:sldId id="296" r:id="rId14"/>
    <p:sldId id="294" r:id="rId15"/>
    <p:sldId id="295" r:id="rId16"/>
    <p:sldId id="299" r:id="rId17"/>
    <p:sldId id="292" r:id="rId18"/>
    <p:sldId id="297" r:id="rId19"/>
    <p:sldId id="298" r:id="rId20"/>
    <p:sldId id="269" r:id="rId21"/>
    <p:sldId id="293" r:id="rId22"/>
    <p:sldId id="300" r:id="rId23"/>
    <p:sldId id="274" r:id="rId24"/>
    <p:sldId id="275" r:id="rId25"/>
    <p:sldId id="276" r:id="rId26"/>
    <p:sldId id="272" r:id="rId27"/>
    <p:sldId id="271" r:id="rId28"/>
    <p:sldId id="266" r:id="rId29"/>
    <p:sldId id="282" r:id="rId30"/>
    <p:sldId id="283" r:id="rId31"/>
    <p:sldId id="301" r:id="rId32"/>
    <p:sldId id="279" r:id="rId33"/>
    <p:sldId id="284" r:id="rId34"/>
    <p:sldId id="285" r:id="rId35"/>
    <p:sldId id="258" r:id="rId36"/>
    <p:sldId id="281" r:id="rId37"/>
    <p:sldId id="260" r:id="rId38"/>
    <p:sldId id="261" r:id="rId39"/>
    <p:sldId id="273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91" y="302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US" dirty="0"/>
            <a:t>Group A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A task"/>
        </a:ext>
      </dgm:extLs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789CD6DB-3A68-4A41-90BD-4F0CBB3617D1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/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US" dirty="0"/>
            <a:t>Group B</a:t>
          </a: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99E0600D-9954-43F4-8926-13B8777FAAA1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B task"/>
        </a:ext>
      </dgm:extLs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0791135C-9DAB-47F6-BE9C-A3E56A2DDA50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/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US" dirty="0"/>
            <a:t>Group C</a:t>
          </a: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50629C12-7464-4473-ADEF-1A284F8A9957}">
      <dgm:prSet phldrT="[Text]"/>
      <dgm:spPr/>
      <dgm:t>
        <a:bodyPr/>
        <a:lstStyle/>
        <a:p>
          <a:r>
            <a:rPr lang="en-US" dirty="0"/>
            <a:t>Task 1</a:t>
          </a:r>
        </a:p>
      </dgm:t>
      <dgm:extLst>
        <a:ext uri="{E40237B7-FDA0-4F09-8148-C483321AD2D9}">
          <dgm14:cNvPr xmlns:dgm14="http://schemas.microsoft.com/office/drawing/2010/diagram" id="0" name="" title="Group C task"/>
        </a:ext>
      </dgm:extLs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781B1F4C-DE92-474A-AF07-52014810ADA1}">
      <dgm:prSet phldrT="[Text]"/>
      <dgm:spPr/>
      <dgm:t>
        <a:bodyPr/>
        <a:lstStyle/>
        <a:p>
          <a:r>
            <a:rPr lang="en-US" dirty="0"/>
            <a:t>Task 2</a:t>
          </a:r>
        </a:p>
      </dgm:t>
      <dgm:extLst/>
    </dgm:pt>
    <dgm:pt modelId="{BCA02010-0F93-4B29-A4DE-2F951476D5BA}" type="parTrans" cxnId="{C72D39C4-414B-4133-BC0D-3A2B6F6631C8}">
      <dgm:prSet/>
      <dgm:spPr/>
      <dgm:t>
        <a:bodyPr/>
        <a:lstStyle/>
        <a:p>
          <a:endParaRPr lang="en-US"/>
        </a:p>
      </dgm:t>
    </dgm:pt>
    <dgm:pt modelId="{50B85641-8D95-40C6-96BD-22F72789EE8A}" type="sibTrans" cxnId="{C72D39C4-414B-4133-BC0D-3A2B6F6631C8}">
      <dgm:prSet/>
      <dgm:spPr/>
      <dgm:t>
        <a:bodyPr/>
        <a:lstStyle/>
        <a:p>
          <a:endParaRPr 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EB5CF53D-891C-489D-A5BC-4ABBBADD05C6}" type="presOf" srcId="{60CDF8D0-D4FC-4467-A51E-79C5A58B0B2C}" destId="{864CB39B-29F9-473D-90E5-0686D86E278F}" srcOrd="0" destOrd="0" presId="urn:microsoft.com/office/officeart/2005/8/layout/list1"/>
    <dgm:cxn modelId="{80D31340-DF71-498E-A736-57EEB1E2CF66}" type="presOf" srcId="{50629C12-7464-4473-ADEF-1A284F8A9957}" destId="{964E6811-5072-4466-B721-689C35A65029}" srcOrd="0" destOrd="0" presId="urn:microsoft.com/office/officeart/2005/8/layout/list1"/>
    <dgm:cxn modelId="{35E51344-8990-43B9-992C-B097ADD30CDD}" type="presOf" srcId="{3929B1E1-4BC4-4C73-ABE8-27CEF96A3652}" destId="{21EEBBE2-729F-4D85-8CAE-C2B30FF126D2}" srcOrd="1" destOrd="0" presId="urn:microsoft.com/office/officeart/2005/8/layout/list1"/>
    <dgm:cxn modelId="{018BF54A-528B-43B1-81D2-397C1F3E269B}" type="presOf" srcId="{4DF9FE7B-F642-4898-A360-D4E3814E1A3D}" destId="{674922F1-7266-4681-AD4F-1C618A5FFF23}" srcOrd="1" destOrd="0" presId="urn:microsoft.com/office/officeart/2005/8/layout/list1"/>
    <dgm:cxn modelId="{E285B570-A936-4A7A-BA62-C7467521231B}" type="presOf" srcId="{3929B1E1-4BC4-4C73-ABE8-27CEF96A3652}" destId="{D0037F0D-DB9A-4BA4-97B4-D939B26E14DA}" srcOrd="0" destOrd="0" presId="urn:microsoft.com/office/officeart/2005/8/layout/list1"/>
    <dgm:cxn modelId="{F0845B7D-AB8D-48F2-901D-9DB5785551D3}" type="presOf" srcId="{EFF2750D-B4B3-474C-8B62-8B638DC31F7E}" destId="{80259B02-529C-422B-91BE-D70198BA9F6C}" srcOrd="0" destOrd="0" presId="urn:microsoft.com/office/officeart/2005/8/layout/list1"/>
    <dgm:cxn modelId="{EFDAA789-DB27-4EB1-8A06-F0A793A25997}" type="presOf" srcId="{0791135C-9DAB-47F6-BE9C-A3E56A2DDA50}" destId="{5282638F-EFF2-4770-BB1A-21455422E45D}" srcOrd="0" destOrd="1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0BDFA4-DC50-4C78-BCB6-6A97557D15AE}" type="presOf" srcId="{4DF9FE7B-F642-4898-A360-D4E3814E1A3D}" destId="{7E290D25-335D-4339-A8E8-B036E46B5EB5}" srcOrd="0" destOrd="0" presId="urn:microsoft.com/office/officeart/2005/8/layout/list1"/>
    <dgm:cxn modelId="{5F74B6B9-0865-492F-9595-1BB74A8ACAA2}" type="presOf" srcId="{60CDF8D0-D4FC-4467-A51E-79C5A58B0B2C}" destId="{5B203A22-00AF-46E7-9415-C6DAFD7E01CC}" srcOrd="1" destOrd="0" presId="urn:microsoft.com/office/officeart/2005/8/layout/list1"/>
    <dgm:cxn modelId="{C72D39C4-414B-4133-BC0D-3A2B6F6631C8}" srcId="{60CDF8D0-D4FC-4467-A51E-79C5A58B0B2C}" destId="{781B1F4C-DE92-474A-AF07-52014810ADA1}" srcOrd="1" destOrd="0" parTransId="{BCA02010-0F93-4B29-A4DE-2F951476D5BA}" sibTransId="{50B85641-8D95-40C6-96BD-22F72789EE8A}"/>
    <dgm:cxn modelId="{F4F52BC5-A631-4BF9-9722-585B968BAF3A}" type="presOf" srcId="{781B1F4C-DE92-474A-AF07-52014810ADA1}" destId="{964E6811-5072-4466-B721-689C35A65029}" srcOrd="0" destOrd="1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CF691AD2-C90E-4941-8C04-594750DB4D55}" type="presOf" srcId="{789CD6DB-3A68-4A41-90BD-4F0CBB3617D1}" destId="{80259B02-529C-422B-91BE-D70198BA9F6C}" srcOrd="0" destOrd="1" presId="urn:microsoft.com/office/officeart/2005/8/layout/list1"/>
    <dgm:cxn modelId="{F327B1E4-1DEF-4944-9B7B-0D4B210D709B}" type="presOf" srcId="{3F442EA2-39BA-4C9A-AD59-755D4917D532}" destId="{E6A445EE-D086-4B01-B491-D67950A5A065}" srcOrd="0" destOrd="0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937D19ED-A384-4A38-8FCF-5DE84408C161}" type="presOf" srcId="{99E0600D-9954-43F4-8926-13B8777FAAA1}" destId="{5282638F-EFF2-4770-BB1A-21455422E45D}" srcOrd="0" destOrd="0" presId="urn:microsoft.com/office/officeart/2005/8/layout/list1"/>
    <dgm:cxn modelId="{75C9B1AC-5A87-4668-B02D-82E3A7B3DE32}" type="presParOf" srcId="{E6A445EE-D086-4B01-B491-D67950A5A065}" destId="{6D3A9625-D3EB-4CA1-AB05-34452283708A}" srcOrd="0" destOrd="0" presId="urn:microsoft.com/office/officeart/2005/8/layout/list1"/>
    <dgm:cxn modelId="{0BC5A9A0-4F1E-47F7-9633-5DB4606195A3}" type="presParOf" srcId="{6D3A9625-D3EB-4CA1-AB05-34452283708A}" destId="{7E290D25-335D-4339-A8E8-B036E46B5EB5}" srcOrd="0" destOrd="0" presId="urn:microsoft.com/office/officeart/2005/8/layout/list1"/>
    <dgm:cxn modelId="{A5CF6AF8-B27D-4252-8C00-D45C5CA66C33}" type="presParOf" srcId="{6D3A9625-D3EB-4CA1-AB05-34452283708A}" destId="{674922F1-7266-4681-AD4F-1C618A5FFF23}" srcOrd="1" destOrd="0" presId="urn:microsoft.com/office/officeart/2005/8/layout/list1"/>
    <dgm:cxn modelId="{53BC635B-B66B-4BB6-B67B-5E308E6DBB8D}" type="presParOf" srcId="{E6A445EE-D086-4B01-B491-D67950A5A065}" destId="{96C29850-0672-4B77-B5DE-2E1563038631}" srcOrd="1" destOrd="0" presId="urn:microsoft.com/office/officeart/2005/8/layout/list1"/>
    <dgm:cxn modelId="{95DA9A8E-E307-40CE-8345-1BA865FF3808}" type="presParOf" srcId="{E6A445EE-D086-4B01-B491-D67950A5A065}" destId="{80259B02-529C-422B-91BE-D70198BA9F6C}" srcOrd="2" destOrd="0" presId="urn:microsoft.com/office/officeart/2005/8/layout/list1"/>
    <dgm:cxn modelId="{9A391751-1CCB-4059-942E-743D33194855}" type="presParOf" srcId="{E6A445EE-D086-4B01-B491-D67950A5A065}" destId="{E53EFB4E-D3DB-42E1-82AC-148F7D29254F}" srcOrd="3" destOrd="0" presId="urn:microsoft.com/office/officeart/2005/8/layout/list1"/>
    <dgm:cxn modelId="{2C863F8C-313B-4956-93D2-7FCD89C736AB}" type="presParOf" srcId="{E6A445EE-D086-4B01-B491-D67950A5A065}" destId="{07AC1C38-F728-4390-9C76-57A49ED97DBB}" srcOrd="4" destOrd="0" presId="urn:microsoft.com/office/officeart/2005/8/layout/list1"/>
    <dgm:cxn modelId="{4411D49A-18D1-42F6-8D11-5A3F7F2C55D6}" type="presParOf" srcId="{07AC1C38-F728-4390-9C76-57A49ED97DBB}" destId="{D0037F0D-DB9A-4BA4-97B4-D939B26E14DA}" srcOrd="0" destOrd="0" presId="urn:microsoft.com/office/officeart/2005/8/layout/list1"/>
    <dgm:cxn modelId="{C913ED4B-5AB4-4497-A8B7-45000178B74A}" type="presParOf" srcId="{07AC1C38-F728-4390-9C76-57A49ED97DBB}" destId="{21EEBBE2-729F-4D85-8CAE-C2B30FF126D2}" srcOrd="1" destOrd="0" presId="urn:microsoft.com/office/officeart/2005/8/layout/list1"/>
    <dgm:cxn modelId="{1F12AF40-6796-4B49-A65B-1323D4DD25E1}" type="presParOf" srcId="{E6A445EE-D086-4B01-B491-D67950A5A065}" destId="{AACB3FAF-C320-430D-84D4-71BA6D1761D1}" srcOrd="5" destOrd="0" presId="urn:microsoft.com/office/officeart/2005/8/layout/list1"/>
    <dgm:cxn modelId="{AE66D236-6310-4110-907D-22C916DED3A3}" type="presParOf" srcId="{E6A445EE-D086-4B01-B491-D67950A5A065}" destId="{5282638F-EFF2-4770-BB1A-21455422E45D}" srcOrd="6" destOrd="0" presId="urn:microsoft.com/office/officeart/2005/8/layout/list1"/>
    <dgm:cxn modelId="{4793FE60-C989-41E7-A6EC-0A403449CC36}" type="presParOf" srcId="{E6A445EE-D086-4B01-B491-D67950A5A065}" destId="{8CE827AA-77D8-4146-A665-00110A17769E}" srcOrd="7" destOrd="0" presId="urn:microsoft.com/office/officeart/2005/8/layout/list1"/>
    <dgm:cxn modelId="{22F313A2-F765-43D6-8B6F-EF2B55C821F8}" type="presParOf" srcId="{E6A445EE-D086-4B01-B491-D67950A5A065}" destId="{34C9EE47-81AF-461E-8292-AB107AA0D367}" srcOrd="8" destOrd="0" presId="urn:microsoft.com/office/officeart/2005/8/layout/list1"/>
    <dgm:cxn modelId="{BD52494E-F681-4692-AFC6-7513E4A24BB4}" type="presParOf" srcId="{34C9EE47-81AF-461E-8292-AB107AA0D367}" destId="{864CB39B-29F9-473D-90E5-0686D86E278F}" srcOrd="0" destOrd="0" presId="urn:microsoft.com/office/officeart/2005/8/layout/list1"/>
    <dgm:cxn modelId="{A8A5359E-B633-4BA4-8664-FE0F537F9A06}" type="presParOf" srcId="{34C9EE47-81AF-461E-8292-AB107AA0D367}" destId="{5B203A22-00AF-46E7-9415-C6DAFD7E01CC}" srcOrd="1" destOrd="0" presId="urn:microsoft.com/office/officeart/2005/8/layout/list1"/>
    <dgm:cxn modelId="{2B588F7A-522A-45A2-B858-D88FDBA6908E}" type="presParOf" srcId="{E6A445EE-D086-4B01-B491-D67950A5A065}" destId="{DF9C1F84-81DE-4E5D-9537-C2D1A211B8B6}" srcOrd="9" destOrd="0" presId="urn:microsoft.com/office/officeart/2005/8/layout/list1"/>
    <dgm:cxn modelId="{68E9C99B-8CA3-47B3-AE4C-90B903FF01B8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382342"/>
          <a:ext cx="45720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395732" rIns="35483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Task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Task 2</a:t>
          </a:r>
        </a:p>
      </dsp:txBody>
      <dsp:txXfrm>
        <a:off x="0" y="382342"/>
        <a:ext cx="4572000" cy="1107225"/>
      </dsp:txXfrm>
    </dsp:sp>
    <dsp:sp modelId="{674922F1-7266-4681-AD4F-1C618A5FFF23}">
      <dsp:nvSpPr>
        <dsp:cNvPr id="0" name=""/>
        <dsp:cNvSpPr/>
      </dsp:nvSpPr>
      <dsp:spPr>
        <a:xfrm>
          <a:off x="228600" y="101902"/>
          <a:ext cx="320040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Group A</a:t>
          </a:r>
        </a:p>
      </dsp:txBody>
      <dsp:txXfrm>
        <a:off x="255980" y="129282"/>
        <a:ext cx="3145640" cy="506120"/>
      </dsp:txXfrm>
    </dsp:sp>
    <dsp:sp modelId="{5282638F-EFF2-4770-BB1A-21455422E45D}">
      <dsp:nvSpPr>
        <dsp:cNvPr id="0" name=""/>
        <dsp:cNvSpPr/>
      </dsp:nvSpPr>
      <dsp:spPr>
        <a:xfrm>
          <a:off x="0" y="1872607"/>
          <a:ext cx="45720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395732" rIns="35483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Task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Task 2</a:t>
          </a:r>
        </a:p>
      </dsp:txBody>
      <dsp:txXfrm>
        <a:off x="0" y="1872607"/>
        <a:ext cx="4572000" cy="1107225"/>
      </dsp:txXfrm>
    </dsp:sp>
    <dsp:sp modelId="{21EEBBE2-729F-4D85-8CAE-C2B30FF126D2}">
      <dsp:nvSpPr>
        <dsp:cNvPr id="0" name=""/>
        <dsp:cNvSpPr/>
      </dsp:nvSpPr>
      <dsp:spPr>
        <a:xfrm>
          <a:off x="228600" y="1592167"/>
          <a:ext cx="320040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Group B</a:t>
          </a:r>
        </a:p>
      </dsp:txBody>
      <dsp:txXfrm>
        <a:off x="255980" y="1619547"/>
        <a:ext cx="3145640" cy="506120"/>
      </dsp:txXfrm>
    </dsp:sp>
    <dsp:sp modelId="{964E6811-5072-4466-B721-689C35A65029}">
      <dsp:nvSpPr>
        <dsp:cNvPr id="0" name=""/>
        <dsp:cNvSpPr/>
      </dsp:nvSpPr>
      <dsp:spPr>
        <a:xfrm>
          <a:off x="0" y="3362872"/>
          <a:ext cx="45720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395732" rIns="35483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Task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Task 2</a:t>
          </a:r>
        </a:p>
      </dsp:txBody>
      <dsp:txXfrm>
        <a:off x="0" y="3362872"/>
        <a:ext cx="4572000" cy="1107225"/>
      </dsp:txXfrm>
    </dsp:sp>
    <dsp:sp modelId="{5B203A22-00AF-46E7-9415-C6DAFD7E01CC}">
      <dsp:nvSpPr>
        <dsp:cNvPr id="0" name=""/>
        <dsp:cNvSpPr/>
      </dsp:nvSpPr>
      <dsp:spPr>
        <a:xfrm>
          <a:off x="228600" y="3082432"/>
          <a:ext cx="320040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Group C</a:t>
          </a:r>
        </a:p>
      </dsp:txBody>
      <dsp:txXfrm>
        <a:off x="255980" y="3109812"/>
        <a:ext cx="31456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5/11/2019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corative_Soap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arda_Special_Branch_Bodyguard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tice.net/2016/03/skinceuticals-emollience-moisturizer-review-photo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explainer-what-happens-to-your-skin-when-you-get-sunburnt-5386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d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oingboing.net/2012/06/04/kids-wear-your-sunblock.html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theconversation.com/sun-damage-and-cancer-how-uv-radiation-affects-our-skin-34538" TargetMode="Externa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ustnashik.com/2013/05/21/for-your-healthy-ski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S27V22uNIM?feature=oemb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smart.com.au/tools/videos/current-tv-campaigns/slip-slop-slap-seek-slide-sid-seagull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celainfacespa.com/blog/the-importance-of-our-skins-ph-balanc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raveller_40/7298019922/in/pool-thisisbroken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kidoc.org/index.php/Ichthyosis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celainfacespa.com/blog/your-skin-needs-your-understandings-to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uccodesign/570817486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migoodwin.blogspot.com/2013/12/my-skin-care-routin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949" y="980728"/>
            <a:ext cx="8329031" cy="2808312"/>
          </a:xfrm>
        </p:spPr>
        <p:txBody>
          <a:bodyPr/>
          <a:lstStyle/>
          <a:p>
            <a:r>
              <a:rPr lang="en-US" sz="8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Caring for your skin.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latin typeface="Helvetica" panose="020B0604020202020204" pitchFamily="34" charset="0"/>
                <a:cs typeface="Helvetica" panose="020B0604020202020204" pitchFamily="34" charset="0"/>
              </a:rPr>
              <a:t>Dr. Anuja Sharma</a:t>
            </a:r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D32D-A2A1-46D6-9CE5-B7FA0E8B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Helvetica" panose="020B0604020202020204" pitchFamily="34" charset="0"/>
                <a:cs typeface="Helvetica" panose="020B0604020202020204" pitchFamily="34" charset="0"/>
              </a:rPr>
              <a:t>Cleanse, moisturize and protect.</a:t>
            </a:r>
            <a:endParaRPr lang="en-CA" sz="7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9AAC0-5245-4AFA-A0E4-4A5EA89B4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454" y="764705"/>
            <a:ext cx="7264623" cy="648072"/>
          </a:xfrm>
        </p:spPr>
        <p:txBody>
          <a:bodyPr/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3 step formula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36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2A90-1C92-4324-9761-54D81F9B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How to choose?</a:t>
            </a:r>
            <a:endParaRPr lang="en-CA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33E5-55D9-49A5-8CCB-7FF58DBA3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brands?</a:t>
            </a:r>
          </a:p>
          <a:p>
            <a:r>
              <a:rPr lang="en-US" dirty="0"/>
              <a:t>What ingredients and concentration?</a:t>
            </a:r>
          </a:p>
          <a:p>
            <a:r>
              <a:rPr lang="en-US" dirty="0"/>
              <a:t>Is ‘Dermatologist approved’ on the label important?</a:t>
            </a:r>
          </a:p>
          <a:p>
            <a:r>
              <a:rPr lang="en-US" dirty="0"/>
              <a:t>Soap or body wash?</a:t>
            </a:r>
          </a:p>
          <a:p>
            <a:r>
              <a:rPr lang="en-US" dirty="0"/>
              <a:t>Sunscreens or sunblock?</a:t>
            </a:r>
          </a:p>
          <a:p>
            <a:r>
              <a:rPr lang="en-US" dirty="0"/>
              <a:t>Moisturizing creams or lotions?</a:t>
            </a:r>
          </a:p>
          <a:p>
            <a:r>
              <a:rPr lang="en-US" dirty="0"/>
              <a:t>Antioxidants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85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5274-9D25-4D74-A9CB-56E7B394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Cleanse</a:t>
            </a:r>
            <a:endParaRPr lang="en-CA" sz="6600" u="sng" dirty="0"/>
          </a:p>
        </p:txBody>
      </p:sp>
      <p:pic>
        <p:nvPicPr>
          <p:cNvPr id="6" name="Picture Placeholder 5" descr="A basket full of food&#10;&#10;Description automatically generated">
            <a:extLst>
              <a:ext uri="{FF2B5EF4-FFF2-40B4-BE49-F238E27FC236}">
                <a16:creationId xmlns:a16="http://schemas.microsoft.com/office/drawing/2014/main" id="{8E0E805D-7F5C-4077-99DE-49AAD0A67C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62" r="916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BDFE-3F7E-474D-9FF5-139B71DD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240" y="3068960"/>
            <a:ext cx="3293422" cy="24482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Fat plus lye is soap.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CA" dirty="0"/>
              <a:t>Liquid or bar soap?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CA" dirty="0"/>
              <a:t>Skip soaps with colors and fragrances.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CA" dirty="0"/>
              <a:t>Soap free cleansers for dry skin.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3CD93-5645-4760-A86E-9CBEB94E20CD}"/>
              </a:ext>
            </a:extLst>
          </p:cNvPr>
          <p:cNvSpPr txBox="1"/>
          <p:nvPr/>
        </p:nvSpPr>
        <p:spPr>
          <a:xfrm>
            <a:off x="5180251" y="6241450"/>
            <a:ext cx="6195986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3" tooltip="http://commons.wikimedia.org/wiki/File:Decorative_Soaps.jp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6289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C1153-7AED-4203-AE64-17C0D939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86" y="1124744"/>
            <a:ext cx="720444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at are syndets">
            <a:extLst>
              <a:ext uri="{FF2B5EF4-FFF2-40B4-BE49-F238E27FC236}">
                <a16:creationId xmlns:a16="http://schemas.microsoft.com/office/drawing/2014/main" id="{977A1A27-7D45-4CEC-8402-6C74D775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B09CB-D8D3-4AFE-8F47-269DB816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85" y="476673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387000A7-F765-412E-92C6-7DA0564AD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1609268"/>
            <a:ext cx="5832648" cy="398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E4EDA18-42CB-459B-AA16-B8360A3FD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4032" y="692696"/>
            <a:ext cx="6840760" cy="52240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5E9DD-A30F-432E-9B2D-97ECEC168255}"/>
              </a:ext>
            </a:extLst>
          </p:cNvPr>
          <p:cNvSpPr txBox="1"/>
          <p:nvPr/>
        </p:nvSpPr>
        <p:spPr>
          <a:xfrm flipH="1">
            <a:off x="1269876" y="6350169"/>
            <a:ext cx="1551715" cy="5078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 dirty="0">
                <a:hlinkClick r:id="rId3" tooltip="https://commons.wikimedia.org/wiki/File:Garda_Special_Branch_Bodyguard.jp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8007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howering person">
            <a:extLst>
              <a:ext uri="{FF2B5EF4-FFF2-40B4-BE49-F238E27FC236}">
                <a16:creationId xmlns:a16="http://schemas.microsoft.com/office/drawing/2014/main" id="{73B87F01-7C49-4F64-9F1F-983C6773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495424"/>
            <a:ext cx="6843852" cy="41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howering person">
            <a:extLst>
              <a:ext uri="{FF2B5EF4-FFF2-40B4-BE49-F238E27FC236}">
                <a16:creationId xmlns:a16="http://schemas.microsoft.com/office/drawing/2014/main" id="{5775340B-B90C-4D0D-8375-B645E0FE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904875"/>
            <a:ext cx="71437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9E29-678E-42D3-BDF3-ECF15339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Learn about-</a:t>
            </a:r>
            <a:endParaRPr lang="en-CA" sz="54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458B-5423-4453-A117-EE3C0844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59" y="2276872"/>
            <a:ext cx="8450177" cy="389532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What does your skin do for you?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What is your skin type?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What is proven to be helpful?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What is known to be harmful?</a:t>
            </a:r>
          </a:p>
        </p:txBody>
      </p:sp>
    </p:spTree>
    <p:extLst>
      <p:ext uri="{BB962C8B-B14F-4D97-AF65-F5344CB8AC3E}">
        <p14:creationId xmlns:p14="http://schemas.microsoft.com/office/powerpoint/2010/main" val="12358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3CED-4EA0-4BE9-9024-A66FCCCF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>
                <a:latin typeface="Helvetica" panose="020B0604020202020204" pitchFamily="34" charset="0"/>
                <a:cs typeface="Helvetica" panose="020B0604020202020204" pitchFamily="34" charset="0"/>
              </a:rPr>
              <a:t>Moisturize</a:t>
            </a:r>
            <a:endParaRPr lang="en-CA" sz="6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cup, toiletry, table&#10;&#10;Description automatically generated">
            <a:extLst>
              <a:ext uri="{FF2B5EF4-FFF2-40B4-BE49-F238E27FC236}">
                <a16:creationId xmlns:a16="http://schemas.microsoft.com/office/drawing/2014/main" id="{595AB9CC-A2F5-4AC8-A16E-2C0D7D58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0444" y="1808820"/>
            <a:ext cx="4866267" cy="324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C3BC2-7818-48C9-B165-706907A10555}"/>
              </a:ext>
            </a:extLst>
          </p:cNvPr>
          <p:cNvSpPr txBox="1"/>
          <p:nvPr/>
        </p:nvSpPr>
        <p:spPr>
          <a:xfrm flipH="1">
            <a:off x="9262764" y="5977773"/>
            <a:ext cx="1296144" cy="5078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 dirty="0">
                <a:hlinkClick r:id="rId3" tooltip="https://thenotice.net/2016/03/skinceuticals-emollience-moisturizer-review-photo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4416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rneocytes">
            <a:extLst>
              <a:ext uri="{FF2B5EF4-FFF2-40B4-BE49-F238E27FC236}">
                <a16:creationId xmlns:a16="http://schemas.microsoft.com/office/drawing/2014/main" id="{AA6A1B13-DB26-49A9-A2E0-89E57083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60648"/>
            <a:ext cx="661352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86EF-14B4-4789-AB9E-3DAEFB40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Moisturizers</a:t>
            </a:r>
            <a:endParaRPr lang="en-CA" sz="72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E479F-2B12-4AF7-91DE-A45D0FCCC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>
                <a:latin typeface="Helvetica" panose="020B0604020202020204" pitchFamily="34" charset="0"/>
                <a:cs typeface="Helvetica" panose="020B0604020202020204" pitchFamily="34" charset="0"/>
              </a:rPr>
              <a:t>Block water evaporation</a:t>
            </a:r>
            <a:endParaRPr lang="en-CA" sz="32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34D98-5F89-4A86-BE9A-CEDAC955F4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Petrolatum/Vaseline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Mineral oil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Coconut/vegetable oil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Silicone- </a:t>
            </a:r>
            <a:r>
              <a:rPr lang="en-US" sz="3600" dirty="0" err="1">
                <a:latin typeface="Helvetica" panose="020B0604020202020204" pitchFamily="34" charset="0"/>
                <a:cs typeface="Helvetica" panose="020B0604020202020204" pitchFamily="34" charset="0"/>
              </a:rPr>
              <a:t>dimethicone</a:t>
            </a:r>
            <a:endParaRPr lang="en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F5B8C-459D-44CC-8659-E4558E498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u="sng" dirty="0">
                <a:latin typeface="Helvetica" panose="020B0604020202020204" pitchFamily="34" charset="0"/>
                <a:cs typeface="Helvetica" panose="020B0604020202020204" pitchFamily="34" charset="0"/>
              </a:rPr>
              <a:t>Attract water to the skin</a:t>
            </a:r>
            <a:endParaRPr lang="en-CA" sz="32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D917F-FB64-40CA-8B8C-8212D21966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Glycerin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Urea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Hyaluronic acid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Lactic acid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Propylene glycol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0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4245-F440-42EF-B6A5-203083BC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Therapeutic moisturizers-</a:t>
            </a:r>
            <a:endParaRPr lang="en-CA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F125A-5C2D-456D-9E1D-603B11FD4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Petrolatum/Vaseline ointment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Mineral oil, Coconut oil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Cetyl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alcohol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Silicone-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dimethicone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cyclomethicone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Glycerin</a:t>
            </a:r>
          </a:p>
          <a:p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Urea</a:t>
            </a:r>
          </a:p>
          <a:p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Lactic acid</a:t>
            </a:r>
          </a:p>
          <a:p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Lanolin, </a:t>
            </a:r>
            <a:r>
              <a:rPr lang="en-CA" dirty="0" err="1">
                <a:latin typeface="Helvetica" panose="020B0604020202020204" pitchFamily="34" charset="0"/>
                <a:cs typeface="Helvetica" panose="020B0604020202020204" pitchFamily="34" charset="0"/>
              </a:rPr>
              <a:t>Cetearyl</a:t>
            </a:r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 alcohol and sunflower oil (emollients)</a:t>
            </a:r>
          </a:p>
        </p:txBody>
      </p:sp>
    </p:spTree>
    <p:extLst>
      <p:ext uri="{BB962C8B-B14F-4D97-AF65-F5344CB8AC3E}">
        <p14:creationId xmlns:p14="http://schemas.microsoft.com/office/powerpoint/2010/main" val="34367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AC99-BDE0-40BE-A0FF-F0B8A32A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>
                <a:latin typeface="Helvetica" panose="020B0604020202020204" pitchFamily="34" charset="0"/>
                <a:cs typeface="Helvetica" panose="020B0604020202020204" pitchFamily="34" charset="0"/>
              </a:rPr>
              <a:t>Skin cream</a:t>
            </a:r>
            <a:endParaRPr lang="en-CA" sz="6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A17A-0D75-40F7-973C-45F8D8C0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Plump</a:t>
            </a:r>
          </a:p>
          <a:p>
            <a:r>
              <a:rPr lang="en-US" dirty="0"/>
              <a:t>Smooth</a:t>
            </a:r>
          </a:p>
          <a:p>
            <a:r>
              <a:rPr lang="en-US" dirty="0"/>
              <a:t>Rejuvenate</a:t>
            </a:r>
          </a:p>
          <a:p>
            <a:r>
              <a:rPr lang="en-US" dirty="0"/>
              <a:t>Glow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6657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AC99-BDE0-40BE-A0FF-F0B8A32A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Helvetica" panose="020B0604020202020204" pitchFamily="34" charset="0"/>
                <a:cs typeface="Helvetica" panose="020B0604020202020204" pitchFamily="34" charset="0"/>
              </a:rPr>
              <a:t>Skin cream</a:t>
            </a:r>
            <a:endParaRPr lang="en-CA" sz="6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A17A-0D75-40F7-973C-45F8D8C0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erlin Sans FB Demi" panose="020E0802020502020306" pitchFamily="34" charset="0"/>
              </a:rPr>
              <a:t>Plump</a:t>
            </a:r>
          </a:p>
          <a:p>
            <a:r>
              <a:rPr lang="en-US" sz="6000" dirty="0">
                <a:latin typeface="Berlin Sans FB Demi" panose="020E0802020502020306" pitchFamily="34" charset="0"/>
              </a:rPr>
              <a:t>Smooth</a:t>
            </a:r>
          </a:p>
          <a:p>
            <a:r>
              <a:rPr lang="en-US" sz="6000" dirty="0">
                <a:latin typeface="Berlin Sans FB Demi" panose="020E0802020502020306" pitchFamily="34" charset="0"/>
              </a:rPr>
              <a:t>Rejuvenate</a:t>
            </a:r>
          </a:p>
          <a:p>
            <a:r>
              <a:rPr lang="en-US" sz="6000" dirty="0">
                <a:latin typeface="Berlin Sans FB Demi" panose="020E0802020502020306" pitchFamily="34" charset="0"/>
              </a:rPr>
              <a:t>Glow</a:t>
            </a:r>
            <a:endParaRPr lang="en-CA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2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D38-C28D-44EE-B08C-9881D1CB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2" y="177800"/>
            <a:ext cx="9663607" cy="181104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PROTECT- From the harmful rays of the sun</a:t>
            </a:r>
            <a:endParaRPr lang="en-CA" sz="6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58A8EC5-7666-472C-8222-225526825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8703" y="2331088"/>
            <a:ext cx="4542244" cy="4526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4A520-CDC8-414A-B6D1-5B16329DB283}"/>
              </a:ext>
            </a:extLst>
          </p:cNvPr>
          <p:cNvSpPr txBox="1"/>
          <p:nvPr/>
        </p:nvSpPr>
        <p:spPr>
          <a:xfrm>
            <a:off x="4288472" y="6161548"/>
            <a:ext cx="5766380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 dirty="0">
                <a:hlinkClick r:id="rId3" tooltip="http://theconversation.com/explainer-what-happens-to-your-skin-when-you-get-sunburnt-53865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d/3.0/"/>
              </a:rPr>
              <a:t>CC BY-ND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4995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8E66-EAA3-463B-85D2-65D7FD99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SUNDAMAGE</a:t>
            </a:r>
            <a:endParaRPr lang="en-CA" dirty="0"/>
          </a:p>
        </p:txBody>
      </p:sp>
      <p:pic>
        <p:nvPicPr>
          <p:cNvPr id="6" name="Content Placeholder 5" descr="A close up of a person&#10;&#10;Description automatically generated">
            <a:extLst>
              <a:ext uri="{FF2B5EF4-FFF2-40B4-BE49-F238E27FC236}">
                <a16:creationId xmlns:a16="http://schemas.microsoft.com/office/drawing/2014/main" id="{7A8513F2-B8A1-4434-BE1E-9A62AA80F5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8282" y="1640220"/>
            <a:ext cx="3378098" cy="4572000"/>
          </a:xfrm>
        </p:spPr>
      </p:pic>
      <p:pic>
        <p:nvPicPr>
          <p:cNvPr id="9" name="Content Placeholder 8" descr="A picture containing object&#10;&#10;Description automatically generated">
            <a:extLst>
              <a:ext uri="{FF2B5EF4-FFF2-40B4-BE49-F238E27FC236}">
                <a16:creationId xmlns:a16="http://schemas.microsoft.com/office/drawing/2014/main" id="{AD6F593B-C240-4880-9D4C-C63377C267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14492" y="2348880"/>
            <a:ext cx="4471001" cy="3154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4BA76D-144C-4F1D-A094-CC61B896AAC5}"/>
              </a:ext>
            </a:extLst>
          </p:cNvPr>
          <p:cNvSpPr txBox="1"/>
          <p:nvPr/>
        </p:nvSpPr>
        <p:spPr>
          <a:xfrm>
            <a:off x="2428282" y="6281470"/>
            <a:ext cx="3378098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3" tooltip="http://boingboing.net/2012/06/04/kids-wear-your-sunblock.html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6" tooltip="https://creativecommons.org/licenses/by-nc-sa/3.0/"/>
              </a:rPr>
              <a:t>CC BY-SA-NC</a:t>
            </a:r>
            <a:endParaRPr lang="en-CA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C6352-93A6-4600-B560-64DB3CF2DAEC}"/>
              </a:ext>
            </a:extLst>
          </p:cNvPr>
          <p:cNvSpPr txBox="1"/>
          <p:nvPr/>
        </p:nvSpPr>
        <p:spPr>
          <a:xfrm>
            <a:off x="6814492" y="5572810"/>
            <a:ext cx="4471001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5" tooltip="https://theconversation.com/sun-damage-and-cancer-how-uv-radiation-affects-our-skin-34538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7" tooltip="https://creativecommons.org/licenses/by-nd/3.0/"/>
              </a:rPr>
              <a:t>CC BY-ND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8941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18A6-0C86-4073-93A4-E2C217B6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sunscreens work?</a:t>
            </a:r>
            <a:endParaRPr lang="en-CA" dirty="0"/>
          </a:p>
        </p:txBody>
      </p:sp>
      <p:pic>
        <p:nvPicPr>
          <p:cNvPr id="4" name="Picture 3" descr="A picture containing person, woman, wall, holding&#10;&#10;Description automatically generated">
            <a:extLst>
              <a:ext uri="{FF2B5EF4-FFF2-40B4-BE49-F238E27FC236}">
                <a16:creationId xmlns:a16="http://schemas.microsoft.com/office/drawing/2014/main" id="{DF00A6DC-4B75-49AD-A547-917262322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1772816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4CAF-A0D9-4AF4-80FB-69E96C41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Sunscreens</a:t>
            </a:r>
            <a:endParaRPr lang="en-CA" sz="4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02BE-C62B-416D-8869-A48DA841AB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Chemical sunscreens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Work as a sponge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Avobenzone</a:t>
            </a:r>
          </a:p>
          <a:p>
            <a:r>
              <a:rPr lang="en-US" dirty="0">
                <a:highlight>
                  <a:srgbClr val="FF00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Oxybenzone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Absorb UV radiation.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Easier to rub into the skin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 not leave a white residue.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C160A-1688-4A33-AAA4-33B0F4B22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Physical </a:t>
            </a:r>
            <a:r>
              <a:rPr lang="en-US" b="1" u="sng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sunblocks</a:t>
            </a:r>
            <a:endParaRPr lang="en-US" b="1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Work like a SHIELD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Zinc oxide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Titanium oxide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Better for sensitive skin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 broad spectrum sunscreens</a:t>
            </a:r>
            <a:endParaRPr lang="en-C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E58B-6D32-43F3-BAAC-B31BB40F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Skin.</a:t>
            </a:r>
            <a:endParaRPr lang="en-CA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close up of a girl&#10;&#10;Description automatically generated">
            <a:extLst>
              <a:ext uri="{FF2B5EF4-FFF2-40B4-BE49-F238E27FC236}">
                <a16:creationId xmlns:a16="http://schemas.microsoft.com/office/drawing/2014/main" id="{B6100C5B-2353-4336-9457-2DCECF12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4052" y="1813440"/>
            <a:ext cx="7312327" cy="4866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26B7C-DC85-49D2-8BF8-265C20648854}"/>
              </a:ext>
            </a:extLst>
          </p:cNvPr>
          <p:cNvSpPr txBox="1"/>
          <p:nvPr/>
        </p:nvSpPr>
        <p:spPr>
          <a:xfrm>
            <a:off x="2854052" y="6816853"/>
            <a:ext cx="7312327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3" tooltip="http://justnashik.com/2013/05/21/for-your-healthy-skin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nc-nd/3.0/"/>
              </a:rPr>
              <a:t>CC BY-NC-ND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8656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AE74-B1A9-44C1-9A85-9EF53BA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Where is the evidence?</a:t>
            </a:r>
            <a:endParaRPr lang="en-CA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3791-490D-4E5F-BF13-3CA8947C3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CA" b="1" dirty="0"/>
              <a:t>Sunscreen and Prevention of Skin Aging: A Randomized Trial</a:t>
            </a:r>
          </a:p>
          <a:p>
            <a:pPr fontAlgn="base"/>
            <a:r>
              <a:rPr lang="en-CA" i="1" dirty="0"/>
              <a:t>Maria Celia B. Hughes, </a:t>
            </a:r>
            <a:r>
              <a:rPr lang="en-CA" i="1" dirty="0" err="1"/>
              <a:t>MMedSci</a:t>
            </a:r>
            <a:r>
              <a:rPr lang="en-CA" i="1" dirty="0"/>
              <a:t>; Gail M. Williams, PhD; Peter Baker, PhD; Adèle C. Green, MBBS, PhD. Annals of Internal Medicine, </a:t>
            </a:r>
            <a:r>
              <a:rPr lang="en-CA" b="1" cap="all" dirty="0"/>
              <a:t>4 JUNE 2013. </a:t>
            </a:r>
          </a:p>
          <a:p>
            <a:pPr fontAlgn="base"/>
            <a:r>
              <a:rPr lang="en-CA" cap="all" dirty="0"/>
              <a:t>903 adults younger than 53 years; no increase in skin aging over 4.5 years with daily sunscreen use</a:t>
            </a:r>
          </a:p>
          <a:p>
            <a:pPr fontAlgn="base"/>
            <a:r>
              <a:rPr lang="en-CA" cap="all" dirty="0"/>
              <a:t>Nambour Skin cancer prevention trial. 50% reduction in melanoma over 10 years.</a:t>
            </a:r>
          </a:p>
          <a:p>
            <a:pPr fontAlgn="base"/>
            <a:endParaRPr lang="en-CA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7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14FF-E68B-4D37-9840-CD3D9A0D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sunscreens?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7B0B1-8C34-47CE-9066-0977073D0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SPF, Broad spectrum, Waterproof and reapply every 2 hours.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30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FEB7-6D24-4C7E-8BE0-184D5384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40" y="381000"/>
            <a:ext cx="5418866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Slip, slop, slap, seek, slide</a:t>
            </a:r>
            <a:endParaRPr lang="en-CA" sz="36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Content Placeholder 5" descr="Long sleeve shirt">
            <a:extLst>
              <a:ext uri="{FF2B5EF4-FFF2-40B4-BE49-F238E27FC236}">
                <a16:creationId xmlns:a16="http://schemas.microsoft.com/office/drawing/2014/main" id="{9A995E03-5AFB-4209-915F-219B2AD7C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0260" y="1628800"/>
            <a:ext cx="1351012" cy="135101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42520-BF1D-4628-83AA-14C975E6D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Stay in the shade.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Slop on the sunscreen with SPF of 50 or more.</a:t>
            </a:r>
          </a:p>
          <a:p>
            <a:r>
              <a:rPr lang="en-CA" sz="2400" dirty="0">
                <a:latin typeface="Helvetica" panose="020B0604020202020204" pitchFamily="34" charset="0"/>
                <a:cs typeface="Helvetica" panose="020B0604020202020204" pitchFamily="34" charset="0"/>
              </a:rPr>
              <a:t>Slip on a shirt with UPF 50.</a:t>
            </a:r>
          </a:p>
          <a:p>
            <a:r>
              <a:rPr lang="en-CA" sz="2400" dirty="0">
                <a:latin typeface="Helvetica" panose="020B0604020202020204" pitchFamily="34" charset="0"/>
                <a:cs typeface="Helvetica" panose="020B0604020202020204" pitchFamily="34" charset="0"/>
              </a:rPr>
              <a:t>Slap on a hat.</a:t>
            </a:r>
          </a:p>
          <a:p>
            <a:r>
              <a:rPr lang="en-CA" sz="2400" dirty="0">
                <a:latin typeface="Helvetica" panose="020B0604020202020204" pitchFamily="34" charset="0"/>
                <a:cs typeface="Helvetica" panose="020B0604020202020204" pitchFamily="34" charset="0"/>
              </a:rPr>
              <a:t>Slide on sunglasses with 100% UV protection.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Graphic 7" descr="Baseball hat">
            <a:extLst>
              <a:ext uri="{FF2B5EF4-FFF2-40B4-BE49-F238E27FC236}">
                <a16:creationId xmlns:a16="http://schemas.microsoft.com/office/drawing/2014/main" id="{C24E4E33-AC9E-4225-A87C-F8FAAA7A2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2702" y="1752600"/>
            <a:ext cx="1351012" cy="1351012"/>
          </a:xfrm>
          <a:prstGeom prst="rect">
            <a:avLst/>
          </a:prstGeom>
          <a:effectLst>
            <a:glow rad="139700">
              <a:srgbClr val="FF0000">
                <a:alpha val="40000"/>
              </a:srgbClr>
            </a:glow>
          </a:effectLst>
        </p:spPr>
      </p:pic>
      <p:pic>
        <p:nvPicPr>
          <p:cNvPr id="10" name="Graphic 9" descr="Deciduous tree">
            <a:extLst>
              <a:ext uri="{FF2B5EF4-FFF2-40B4-BE49-F238E27FC236}">
                <a16:creationId xmlns:a16="http://schemas.microsoft.com/office/drawing/2014/main" id="{2DD995F6-9589-41EB-9000-6133F207F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2094" y="3212976"/>
            <a:ext cx="1351012" cy="13510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Graphic 11" descr="Glasses">
            <a:extLst>
              <a:ext uri="{FF2B5EF4-FFF2-40B4-BE49-F238E27FC236}">
                <a16:creationId xmlns:a16="http://schemas.microsoft.com/office/drawing/2014/main" id="{B129F264-5E0C-4C5A-AB61-B180C96FC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4492" y="4149080"/>
            <a:ext cx="1351012" cy="135101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Graphic 13" descr="Toothpaste">
            <a:extLst>
              <a:ext uri="{FF2B5EF4-FFF2-40B4-BE49-F238E27FC236}">
                <a16:creationId xmlns:a16="http://schemas.microsoft.com/office/drawing/2014/main" id="{B91CFB6B-C771-4025-AA97-362894E46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17030" y="3194448"/>
            <a:ext cx="1286684" cy="128668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53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12AC-458D-4540-B1D5-AF994B23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to be harmful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3F0C-5994-4BFD-9D1C-F9B4D9E7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13" y="1600200"/>
            <a:ext cx="3182887" cy="146876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Tobacco use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Tanning beds &amp; Tanning outdoors</a:t>
            </a:r>
          </a:p>
          <a:p>
            <a:r>
              <a:rPr lang="en-US" dirty="0"/>
              <a:t>Pollution</a:t>
            </a:r>
          </a:p>
          <a:p>
            <a:endParaRPr lang="en-CA" dirty="0"/>
          </a:p>
        </p:txBody>
      </p:sp>
      <p:pic>
        <p:nvPicPr>
          <p:cNvPr id="9218" name="Picture 2" descr="Image result for smoking cigarettes">
            <a:extLst>
              <a:ext uri="{FF2B5EF4-FFF2-40B4-BE49-F238E27FC236}">
                <a16:creationId xmlns:a16="http://schemas.microsoft.com/office/drawing/2014/main" id="{DF527156-DBD2-4E76-A3CD-47C93CAC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19675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anning">
            <a:extLst>
              <a:ext uri="{FF2B5EF4-FFF2-40B4-BE49-F238E27FC236}">
                <a16:creationId xmlns:a16="http://schemas.microsoft.com/office/drawing/2014/main" id="{11F2515C-8942-45A6-865B-96601EF3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3268216"/>
            <a:ext cx="286360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stress">
            <a:extLst>
              <a:ext uri="{FF2B5EF4-FFF2-40B4-BE49-F238E27FC236}">
                <a16:creationId xmlns:a16="http://schemas.microsoft.com/office/drawing/2014/main" id="{6FB6E462-62C0-4C28-A156-A0F0F786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36" y="3251523"/>
            <a:ext cx="2428527" cy="16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pollution">
            <a:extLst>
              <a:ext uri="{FF2B5EF4-FFF2-40B4-BE49-F238E27FC236}">
                <a16:creationId xmlns:a16="http://schemas.microsoft.com/office/drawing/2014/main" id="{07C99E78-1118-4542-BFAE-8A39144D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5216815"/>
            <a:ext cx="274242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kin self-exam: How to do">
            <a:hlinkClick r:id="" action="ppaction://media"/>
            <a:extLst>
              <a:ext uri="{FF2B5EF4-FFF2-40B4-BE49-F238E27FC236}">
                <a16:creationId xmlns:a16="http://schemas.microsoft.com/office/drawing/2014/main" id="{1B6DA161-C95A-4141-A471-F57D885D38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5900" y="764704"/>
            <a:ext cx="8864646" cy="49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180" lvl="3" indent="-342900">
              <a:buAutoNum type="arabicPeriod"/>
            </a:pPr>
            <a:r>
              <a:rPr lang="en-US" dirty="0"/>
              <a:t>Leslie Bauman and Edmund Weisberg. Plastic Surgery Vol 2. Aesthetic Surgery, 4</a:t>
            </a:r>
            <a:r>
              <a:rPr lang="en-US" baseline="30000" dirty="0"/>
              <a:t>th</a:t>
            </a:r>
            <a:r>
              <a:rPr lang="en-US" dirty="0"/>
              <a:t> edition.23-37.e4.</a:t>
            </a:r>
          </a:p>
          <a:p>
            <a:pPr marL="1440180" lvl="3" indent="-342900">
              <a:buAutoNum type="arabicPeriod"/>
            </a:pPr>
            <a:r>
              <a:rPr lang="en-US" dirty="0"/>
              <a:t>A Green et al. Daily sunscreen application and </a:t>
            </a:r>
            <a:r>
              <a:rPr lang="en-US" dirty="0" err="1"/>
              <a:t>betacarotene</a:t>
            </a:r>
            <a:r>
              <a:rPr lang="en-US" dirty="0"/>
              <a:t> supplementation in the prevention of basal cell carcinoma and squamous cell carcinoma of the skin. A randomized control trial. August 28, 1999. The Lancet.</a:t>
            </a:r>
          </a:p>
          <a:p>
            <a:pPr marL="1440180" lvl="3" indent="-342900">
              <a:buAutoNum type="arabicPeriod"/>
            </a:pPr>
            <a:r>
              <a:rPr lang="en-US" dirty="0"/>
              <a:t>M Celia Hughes et al. Sunscreen and Prevention of Skin Aging: A Randomized trial. June 4, 2013. Annals of Internal Medicine.</a:t>
            </a:r>
          </a:p>
          <a:p>
            <a:pPr marL="1440180" lvl="3" indent="-342900">
              <a:buAutoNum type="arabicPeriod"/>
            </a:pPr>
            <a:r>
              <a:rPr lang="en-US" dirty="0"/>
              <a:t>https://www.aad.org/public/spot-skin-cancer/learn-about-skin-cancer/detect/what-to-look-for</a:t>
            </a:r>
          </a:p>
          <a:p>
            <a:pPr marL="1440180" lvl="3" indent="-342900">
              <a:buAutoNum type="arabicPeriod"/>
            </a:pPr>
            <a:r>
              <a:rPr lang="en-US" dirty="0">
                <a:hlinkClick r:id="rId3"/>
              </a:rPr>
              <a:t>http://www.sunsmart.com.au/tools/videos/current-tv-campaigns/slip-slop-slap-seek-slide-sid-seagull.html</a:t>
            </a:r>
            <a:endParaRPr lang="en-US" dirty="0"/>
          </a:p>
          <a:p>
            <a:pPr marL="1440180" lvl="3" indent="-342900">
              <a:buAutoNum type="arabicPeriod"/>
            </a:pPr>
            <a:r>
              <a:rPr lang="en-CA" dirty="0"/>
              <a:t>Gordon JR &amp; </a:t>
            </a:r>
            <a:r>
              <a:rPr lang="en-CA" dirty="0" err="1"/>
              <a:t>Brieva</a:t>
            </a:r>
            <a:r>
              <a:rPr lang="en-CA" dirty="0"/>
              <a:t> JC, Unilateral </a:t>
            </a:r>
            <a:r>
              <a:rPr lang="en-CA" dirty="0" err="1"/>
              <a:t>dermatoheliosis</a:t>
            </a:r>
            <a:r>
              <a:rPr lang="en-CA" dirty="0"/>
              <a:t>, </a:t>
            </a:r>
            <a:r>
              <a:rPr lang="en-CA" i="1" dirty="0"/>
              <a:t>N </a:t>
            </a:r>
            <a:r>
              <a:rPr lang="en-CA" i="1" dirty="0" err="1"/>
              <a:t>Engl</a:t>
            </a:r>
            <a:r>
              <a:rPr lang="en-CA" i="1" dirty="0"/>
              <a:t> J Med</a:t>
            </a:r>
            <a:r>
              <a:rPr lang="en-CA" dirty="0"/>
              <a:t> </a:t>
            </a:r>
            <a:r>
              <a:rPr lang="en-CA" b="1" dirty="0"/>
              <a:t>2012</a:t>
            </a:r>
            <a:r>
              <a:rPr lang="en-CA" dirty="0"/>
              <a:t>, </a:t>
            </a:r>
            <a:r>
              <a:rPr lang="en-CA" i="1" dirty="0"/>
              <a:t>366</a:t>
            </a:r>
            <a:r>
              <a:rPr lang="en-CA" dirty="0"/>
              <a:t>, e25. DOI: 10.1056/NEJMicm1104059.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57D35-9F80-4591-A54D-8C9FD313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Nambour, Queensland study on sunscreen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061320"/>
              </p:ext>
            </p:extLst>
          </p:nvPr>
        </p:nvGraphicFramePr>
        <p:xfrm>
          <a:off x="1935163" y="1600200"/>
          <a:ext cx="4572000" cy="2688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578" marR="8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 using sunscreen</a:t>
                      </a:r>
                    </a:p>
                  </a:txBody>
                  <a:tcPr marL="87578" marR="8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B usual care</a:t>
                      </a:r>
                    </a:p>
                  </a:txBody>
                  <a:tcPr marL="87578" marR="8757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08">
                <a:tc>
                  <a:txBody>
                    <a:bodyPr/>
                    <a:lstStyle/>
                    <a:p>
                      <a:r>
                        <a:rPr lang="en-US" dirty="0"/>
                        <a:t>Study group</a:t>
                      </a:r>
                    </a:p>
                  </a:txBody>
                  <a:tcPr marL="87578" marR="8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812 adults</a:t>
                      </a:r>
                    </a:p>
                  </a:txBody>
                  <a:tcPr marL="87578" marR="8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809 adults</a:t>
                      </a:r>
                    </a:p>
                  </a:txBody>
                  <a:tcPr marL="87578" marR="8757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076">
                <a:tc>
                  <a:txBody>
                    <a:bodyPr/>
                    <a:lstStyle/>
                    <a:p>
                      <a:r>
                        <a:rPr lang="en-US" dirty="0"/>
                        <a:t>Melanomas at 10 years</a:t>
                      </a:r>
                    </a:p>
                  </a:txBody>
                  <a:tcPr marL="87578" marR="8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marL="87578" marR="87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marL="87578" marR="8757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1625 adults 25-75 years of age.</a:t>
            </a:r>
          </a:p>
          <a:p>
            <a:r>
              <a:rPr lang="en-US" dirty="0"/>
              <a:t>Subtropical town in Australia</a:t>
            </a:r>
          </a:p>
          <a:p>
            <a:r>
              <a:rPr lang="en-US" dirty="0"/>
              <a:t>Only used SPF 16.</a:t>
            </a:r>
          </a:p>
          <a:p>
            <a:r>
              <a:rPr lang="en-US" dirty="0"/>
              <a:t>50% reduction in deadly skin cancer.</a:t>
            </a:r>
          </a:p>
          <a:p>
            <a:r>
              <a:rPr lang="en-US" dirty="0"/>
              <a:t>4 year study</a:t>
            </a:r>
          </a:p>
          <a:p>
            <a:r>
              <a:rPr lang="en-US" dirty="0"/>
              <a:t>Control group could use sunscreen</a:t>
            </a:r>
          </a:p>
        </p:txBody>
      </p:sp>
    </p:spTree>
    <p:extLst>
      <p:ext uri="{BB962C8B-B14F-4D97-AF65-F5344CB8AC3E}">
        <p14:creationId xmlns:p14="http://schemas.microsoft.com/office/powerpoint/2010/main" val="1843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SmartArt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First bullet point here</a:t>
            </a:r>
          </a:p>
          <a:p>
            <a:r>
              <a:rPr lang="en-US"/>
              <a:t>Second bullet point here</a:t>
            </a:r>
          </a:p>
          <a:p>
            <a:r>
              <a:rPr lang="en-US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 descr="Vertical Box List showing 3 groups arranged one below the other with bullet points for task description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6138084"/>
              </p:ext>
            </p:extLst>
          </p:nvPr>
        </p:nvGraphicFramePr>
        <p:xfrm>
          <a:off x="6824663" y="16002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6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13344F1-5927-4976-B8EA-43D152AE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2" y="1895475"/>
            <a:ext cx="8572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A2F4589-614E-4771-B23B-7B800885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2084" y="1124744"/>
            <a:ext cx="5716648" cy="4818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98AF27-02C6-4D64-A235-C04D26885B04}"/>
              </a:ext>
            </a:extLst>
          </p:cNvPr>
          <p:cNvSpPr txBox="1"/>
          <p:nvPr/>
        </p:nvSpPr>
        <p:spPr>
          <a:xfrm>
            <a:off x="3546114" y="5150262"/>
            <a:ext cx="5716649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 dirty="0">
                <a:hlinkClick r:id="rId3" tooltip="http://porcelainfacespa.com/blog/the-importance-of-our-skins-ph-balance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/3.0/"/>
              </a:rPr>
              <a:t>CC BY-NC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428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91E7-3E89-4B56-B0DE-A46025FE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KNOW YOUR SKIN TYPE-</a:t>
            </a:r>
            <a:endParaRPr lang="en-CA" sz="60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F1514-8E52-43DD-9A08-48E95979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051" y="2132856"/>
            <a:ext cx="7776865" cy="36004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Dry or oily?</a:t>
            </a:r>
          </a:p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Sensitive or resistant?</a:t>
            </a:r>
          </a:p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Prone to </a:t>
            </a:r>
            <a:r>
              <a:rPr lang="en-US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discolouration</a:t>
            </a:r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21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rick wall&#10;&#10;Description automatically generated">
            <a:extLst>
              <a:ext uri="{FF2B5EF4-FFF2-40B4-BE49-F238E27FC236}">
                <a16:creationId xmlns:a16="http://schemas.microsoft.com/office/drawing/2014/main" id="{128FACEB-2B77-4CC5-BAE5-DC8FACD0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422" y="116632"/>
            <a:ext cx="10281980" cy="6741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EA859-5932-48DF-BC16-167A5F6E7C66}"/>
              </a:ext>
            </a:extLst>
          </p:cNvPr>
          <p:cNvSpPr txBox="1"/>
          <p:nvPr/>
        </p:nvSpPr>
        <p:spPr>
          <a:xfrm>
            <a:off x="953422" y="6927250"/>
            <a:ext cx="10281980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3" tooltip="https://www.flickr.com/photos/traveller_40/7298019922/in/pool-thisisbroken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nc-nd/3.0/"/>
              </a:rPr>
              <a:t>CC BY-NC-ND</a:t>
            </a:r>
            <a:endParaRPr lang="en-CA" sz="900"/>
          </a:p>
        </p:txBody>
      </p:sp>
      <p:pic>
        <p:nvPicPr>
          <p:cNvPr id="6" name="Picture 5" descr="A fabric surface&#10;&#10;Description automatically generated">
            <a:extLst>
              <a:ext uri="{FF2B5EF4-FFF2-40B4-BE49-F238E27FC236}">
                <a16:creationId xmlns:a16="http://schemas.microsoft.com/office/drawing/2014/main" id="{955CA6B2-FDE9-4828-8DFA-F7A57DEF6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90062" y="1321682"/>
            <a:ext cx="6108700" cy="4594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62BE5-3AF7-40B4-9BB2-F05DE6363ADF}"/>
              </a:ext>
            </a:extLst>
          </p:cNvPr>
          <p:cNvSpPr txBox="1"/>
          <p:nvPr/>
        </p:nvSpPr>
        <p:spPr>
          <a:xfrm>
            <a:off x="3190062" y="5985050"/>
            <a:ext cx="6108700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6" tooltip="http://www.wikidoc.org/index.php/Ichthyosis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7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7559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BCD8A682-8C65-47F3-A1C3-889EAF7AF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6020" y="1188821"/>
            <a:ext cx="6624736" cy="50959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68E1F5-21EA-4C06-8D52-86318F3BE36A}"/>
              </a:ext>
            </a:extLst>
          </p:cNvPr>
          <p:cNvSpPr txBox="1"/>
          <p:nvPr/>
        </p:nvSpPr>
        <p:spPr>
          <a:xfrm>
            <a:off x="2592902" y="6222835"/>
            <a:ext cx="6813878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 dirty="0">
                <a:hlinkClick r:id="rId3" tooltip="https://porcelainfacespa.com/blog/your-skin-needs-your-understandings-too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/3.0/"/>
              </a:rPr>
              <a:t>CC BY-NC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6692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8023AFD-E6B5-4B62-8412-4A9589723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3962514" y="160297"/>
            <a:ext cx="4320480" cy="6105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BB4D3-C65A-4030-8C94-8102777E150E}"/>
              </a:ext>
            </a:extLst>
          </p:cNvPr>
          <p:cNvSpPr txBox="1"/>
          <p:nvPr/>
        </p:nvSpPr>
        <p:spPr>
          <a:xfrm rot="16200000">
            <a:off x="5954890" y="3334564"/>
            <a:ext cx="45719" cy="604780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3" tooltip="https://www.flickr.com/photos/succodesign/5708174868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/3.0/"/>
              </a:rPr>
              <a:t>CC BY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0554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044E8483-D3B6-4BF1-99CA-F1E7EFCD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5980" y="1484784"/>
            <a:ext cx="7955181" cy="44793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53844-A3F5-4441-BE3B-13BF75546C31}"/>
              </a:ext>
            </a:extLst>
          </p:cNvPr>
          <p:cNvSpPr txBox="1"/>
          <p:nvPr/>
        </p:nvSpPr>
        <p:spPr>
          <a:xfrm>
            <a:off x="2205980" y="5073068"/>
            <a:ext cx="6624017" cy="2308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CA" sz="900">
                <a:hlinkClick r:id="rId3" tooltip="http://mimigoodwin.blogspot.com/2013/12/my-skin-care-routine.html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nc-sa/3.0/"/>
              </a:rPr>
              <a:t>CC BY-SA-NC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1378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armacy design slides.potx" id="{BDD4D5A3-0C20-4887-95F2-BFAB47634035}" vid="{397845B7-7EB0-4CC3-ABEB-6754AD087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10371</TotalTime>
  <Words>711</Words>
  <Application>Microsoft Office PowerPoint</Application>
  <PresentationFormat>Custom</PresentationFormat>
  <Paragraphs>145</Paragraphs>
  <Slides>39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Berlin Sans FB Demi</vt:lpstr>
      <vt:lpstr>Calibri</vt:lpstr>
      <vt:lpstr>Euphemia</vt:lpstr>
      <vt:lpstr>Franklin Gothic Book</vt:lpstr>
      <vt:lpstr>Helvetica</vt:lpstr>
      <vt:lpstr>Wingdings</vt:lpstr>
      <vt:lpstr>Pharmacy design template</vt:lpstr>
      <vt:lpstr>Caring for your skin.</vt:lpstr>
      <vt:lpstr>Learn about-</vt:lpstr>
      <vt:lpstr>Skin.</vt:lpstr>
      <vt:lpstr>PowerPoint Presentation</vt:lpstr>
      <vt:lpstr>KNOW YOUR SKIN TYPE-</vt:lpstr>
      <vt:lpstr>PowerPoint Presentation</vt:lpstr>
      <vt:lpstr>PowerPoint Presentation</vt:lpstr>
      <vt:lpstr>PowerPoint Presentation</vt:lpstr>
      <vt:lpstr>PowerPoint Presentation</vt:lpstr>
      <vt:lpstr>Cleanse, moisturize and protect.</vt:lpstr>
      <vt:lpstr>How to choose?</vt:lpstr>
      <vt:lpstr>Cleanse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Moisturize</vt:lpstr>
      <vt:lpstr>PowerPoint Presentation</vt:lpstr>
      <vt:lpstr>Moisturizers</vt:lpstr>
      <vt:lpstr>Therapeutic moisturizers-</vt:lpstr>
      <vt:lpstr>Skin cream</vt:lpstr>
      <vt:lpstr>Skin cream</vt:lpstr>
      <vt:lpstr>PROTECT- From the harmful rays of the sun</vt:lpstr>
      <vt:lpstr>SUNDAMAGE</vt:lpstr>
      <vt:lpstr>How do sunscreens work?</vt:lpstr>
      <vt:lpstr>Sunscreens</vt:lpstr>
      <vt:lpstr>Where is the evidence?</vt:lpstr>
      <vt:lpstr>How to apply sunscreens?</vt:lpstr>
      <vt:lpstr>Slip, slop, slap, seek, slide</vt:lpstr>
      <vt:lpstr>Known to be harmful</vt:lpstr>
      <vt:lpstr>PowerPoint Presentation</vt:lpstr>
      <vt:lpstr>References:</vt:lpstr>
      <vt:lpstr>PowerPoint Presentation</vt:lpstr>
      <vt:lpstr>Nambour, Queensland study on sunscreen</vt:lpstr>
      <vt:lpstr>Two Content Layout with SmartArt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your skin.</dc:title>
  <dc:creator>Anuja Sharma</dc:creator>
  <cp:lastModifiedBy>Anuja Sharma</cp:lastModifiedBy>
  <cp:revision>9</cp:revision>
  <dcterms:created xsi:type="dcterms:W3CDTF">2019-04-28T17:51:00Z</dcterms:created>
  <dcterms:modified xsi:type="dcterms:W3CDTF">2019-05-13T02:13:55Z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